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92" r:id="rId4"/>
    <p:sldId id="259" r:id="rId5"/>
    <p:sldId id="265" r:id="rId6"/>
    <p:sldId id="260" r:id="rId7"/>
    <p:sldId id="261" r:id="rId8"/>
    <p:sldId id="293" r:id="rId9"/>
    <p:sldId id="294" r:id="rId10"/>
    <p:sldId id="295" r:id="rId11"/>
    <p:sldId id="262" r:id="rId12"/>
    <p:sldId id="268" r:id="rId13"/>
    <p:sldId id="269" r:id="rId14"/>
    <p:sldId id="270" r:id="rId15"/>
    <p:sldId id="273"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60"/>
  </p:normalViewPr>
  <p:slideViewPr>
    <p:cSldViewPr snapToGrid="0">
      <p:cViewPr varScale="1">
        <p:scale>
          <a:sx n="111" d="100"/>
          <a:sy n="111" d="100"/>
        </p:scale>
        <p:origin x="80"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3T09:16:04.710"/>
    </inkml:context>
    <inkml:brush xml:id="br0">
      <inkml:brushProperty name="width" value="0.05" units="cm"/>
      <inkml:brushProperty name="height" value="0.05" units="cm"/>
      <inkml:brushProperty name="color" value="#E71224"/>
    </inkml:brush>
  </inkml:definitions>
  <inkml:trace contextRef="#ctx0" brushRef="#br0">3966 296 1376 0 0,'0'0'4622'0'0,"-2"0"-4406"0"0,-3-4-101 0 0,-24 11 81 0 0,6-2-69 0 0,13-3 88 0 0,0 0 0 0 0,0 0 0 0 0,-14 0 0 0 0,12-3 159 0 0,1-1 0 0 0,0 0 1 0 0,0-1-1 0 0,0 0 0 0 0,0 0 0 0 0,1-1 1 0 0,-20-10-1 0 0,-9-3 160 0 0,-21-10 410 0 0,34 10-855 0 0,21 14-77 0 0,0 0 0 0 0,0 0-1 0 0,0 0 1 0 0,0 0 0 0 0,-8-2 0 0 0,-50-20-12 0 0,25 12 19 0 0,-29-8 26 0 0,43 13 29 0 0,-11-3 268 0 0,-18 4 328 0 0,14 1-126 0 0,-52-1-1 0 0,53 4-508 0 0,30 2-27 0 0,-1 0 0 0 0,0 1 0 0 0,0 0 0 0 0,-13 1 0 0 0,15 0-8 0 0,0-1 0 0 0,0 0 0 0 0,0-1 0 0 0,-7-1 0 0 0,-17 0 0 0 0,-14 0 16 0 0,1-3 1 0 0,-63-13 0 0 0,26 3-3 0 0,61 14-14 0 0,1 0 0 0 0,-1 1 0 0 0,0 1 0 0 0,0 1 0 0 0,1 0 0 0 0,-37 11 0 0 0,-57 7 0 0 0,61-10 0 0 0,-1-1 0 0 0,-65 2 0 0 0,-5 3 0 0 0,52-5 0 0 0,37-4 0 0 0,-48 1 0 0 0,41-3 0 0 0,-74 12 0 0 0,1 2 0 0 0,-16-2 0 0 0,13-7 0 0 0,-30 8 0 0 0,64-8 0 0 0,31-3 0 0 0,32-4 0 0 0,1 1 0 0 0,0 1 0 0 0,-26 7 0 0 0,35-8 0 0 0,0 0 0 0 0,-1-1 0 0 0,1 0 0 0 0,-1-1 0 0 0,-14-1 0 0 0,-25 2 0 0 0,-117 12 0 0 0,155-11 0 0 0,-11 1 0 0 0,-30 7 0 0 0,17 0-15 0 0,0 1 1 0 0,1 2-1 0 0,0 1 1 0 0,-50 29 0 0 0,-47 38 14 0 0,73-33-64 0 0,56-45 64 0 0,-1 0 0 0 0,1 0 0 0 0,0 0 0 0 0,0 0 0 0 0,0 0 0 0 0,1 1 0 0 0,-5 7 0 0 0,4-8 0 0 0,-12 23 0 0 0,4-5-45 0 0,9-15 26 0 0,-6 10 19 0 0,2 0 0 0 0,4-11 0 0 0,-1 1 0 0 0,0-1 0 0 0,0 0 0 0 0,-1-1 0 0 0,1 1 0 0 0,-1-1 0 0 0,0 1 0 0 0,-6 4 0 0 0,-5 12 0 0 0,15-21-1 0 0,-1 0 1 0 0,1 1 0 0 0,-1-1 0 0 0,1 1 0 0 0,-1-1 0 0 0,1 1 0 0 0,-1 0 0 0 0,1-1 0 0 0,-1 1 0 0 0,1-1 0 0 0,0 1 0 0 0,-1 0 0 0 0,1-1 0 0 0,0 1-1 0 0,0 0 1 0 0,0-1 0 0 0,-1 1 0 0 0,1 0 0 0 0,0-1 0 0 0,0 1 0 0 0,0 1 0 0 0,-2 2 55 0 0,0-3-33 0 0,-1 0 1 0 0,1 1-1 0 0,0-1 0 0 0,0 1 1 0 0,0 0-1 0 0,0 0 0 0 0,0-1 1 0 0,1 1-1 0 0,-1 1 1 0 0,0-1-1 0 0,1 0 0 0 0,0 0 1 0 0,-1 0-1 0 0,1 1 0 0 0,-1 2 1 0 0,-10 15 30 0 0,0-5-43 0 0,8-7 25 0 0,3-6-29 0 0,1 0 1 0 0,0 0 0 0 0,-1-1-1 0 0,0 1 1 0 0,1 0 0 0 0,-1 0-1 0 0,0-1 1 0 0,0 1 0 0 0,0 0 0 0 0,0-1-1 0 0,0 1 1 0 0,-1-1 0 0 0,-2 3-1 0 0,3 0 37 0 0,1 9-32 0 0,1-3-11 0 0,3-1 10 0 0,-4-8-4 0 0,0 0 0 0 0,1 0 0 0 0,-1 0 0 0 0,1 0 0 0 0,-1 0 0 0 0,1 0 0 0 0,0 0 1 0 0,-1 0-1 0 0,1-1 0 0 0,0 1 0 0 0,0 0 0 0 0,-1-1 0 0 0,1 1 0 0 0,0 0 0 0 0,0-1 0 0 0,0 1 0 0 0,0-1 0 0 0,2 1 0 0 0,15 10 83 0 0,-16-9-76 0 0,0-1-1 0 0,-1 0 1 0 0,1 1-1 0 0,0-1 1 0 0,0 0-1 0 0,0 0 1 0 0,0 0-1 0 0,1 0 1 0 0,-1-1-1 0 0,3 2 1 0 0,16 6 5 0 0,92 54 100 0 0,-88-47-74 0 0,32 14 0 0 0,-17-9 8 0 0,-29-15-37 0 0,1-1 1 0 0,-1-1-1 0 0,1 0 1 0 0,0 0-1 0 0,0-1 1 0 0,0-1 0 0 0,0 0-1 0 0,0 0 1 0 0,14-2-1 0 0,-5 1 21 0 0,-1 1 0 0 0,22 3-1 0 0,34 5 216 0 0,-66-7-246 0 0,0-1 1 0 0,0-1 0 0 0,0 1-1 0 0,0-1 1 0 0,12-2 0 0 0,11 0 35 0 0,-15 2-42 0 0,5 0 14 0 0,0 0 0 0 0,0 1 0 0 0,0 2 0 0 0,23 5 0 0 0,-30-6 3 0 0,1 0 0 0 0,-1-1 0 0 0,1-1 1 0 0,-1 0-1 0 0,1-1 0 0 0,26-5 0 0 0,15-1-2 0 0,32-4 36 0 0,-48 5-7 0 0,48 0 0 0 0,-37 5-43 0 0,-26-1 0 0 0,40 4 0 0 0,156 20 128 0 0,164-16 156 0 0,-270-6-240 0 0,107 13 84 0 0,-191-12-103 0 0,0-3 0 0 0,38-5 0 0 0,178-21 92 0 0,-227 28-118 0 0,0 1 0 0 0,0 0 0 0 0,26 7-1 0 0,-23-4 32 0 0,41 2-1 0 0,-27-6-18 0 0,-14 1-8 0 0,-1-1 1 0 0,33-5-1 0 0,-18-2 45 0 0,-1 2-1 0 0,1 1 1 0 0,0 2-1 0 0,0 2 1 0 0,78 10-1 0 0,15 14-175 0 0,-84-18 164 0 0,0-2-1 0 0,89-5 0 0 0,-52 0-13 0 0,-80 1-21 0 0,178-8 126 0 0,-144 7-100 0 0,12-2 10 0 0,-18-1-19 0 0,-1 1-1 0 0,57 4 1 0 0,-32 0-7 0 0,30 4 107 0 0,-15-3-90 0 0,-36 0-13 0 0,1-2 1 0 0,43-4-1 0 0,-40-1 36 0 0,1 3 0 0 0,80 4 0 0 0,80 23 121 0 0,-198-25-171 0 0,26 3 25 0 0,35-1-1 0 0,7 1-2 0 0,-42-2 9 0 0,35-2-1 0 0,-36-1 2 0 0,39 4-1 0 0,-12 3-32 0 0,139 19 0 0 0,-88-13 0 0 0,-91-10 11 0 0,1-1 0 0 0,0-1 0 0 0,0-1 0 0 0,27-5-1 0 0,-7 0 0 0 0,-22 5-8 0 0,178-24 114 0 0,-11 24-55 0 0,-98 4-48 0 0,-58-2-13 0 0,1-1 0 0 0,-1-1 0 0 0,28-6 0 0 0,124-21 78 0 0,-40 7-6 0 0,-33 10-17 0 0,-72 9-36 0 0,0 0 0 0 0,-1-2 0 0 0,37-11-1 0 0,114-53 110 0 0,-155 57-102 0 0,-2-1 0 0 0,0-1-1 0 0,0-2 1 0 0,37-30-1 0 0,-59 43 3 0 0,-1 0 0 0 0,1-1-1 0 0,-1 1 1 0 0,1 0-1 0 0,-1-1 1 0 0,2-3 0 0 0,10-14 186 0 0,-13 19-204 0 0,0 0 0 0 0,1 0 0 0 0,-1 0-1 0 0,0 0 1 0 0,0 0 0 0 0,0 0 0 0 0,0 0-1 0 0,0 0 1 0 0,-1 0 0 0 0,2-5 0 0 0,4-11 10 0 0,-2 9-7 0 0,0-1 0 0 0,-1 1 0 0 0,0-1 0 0 0,0 0 0 0 0,-1 0 0 0 0,-1 0 0 0 0,1-1-1 0 0,-1-11 1 0 0,-3-27 175 0 0,2 47-192 0 0,-1 0 0 0 0,1 0 0 0 0,-1 0 0 0 0,1 0 0 0 0,-1 0 0 0 0,0 0 0 0 0,0 1-1 0 0,0-1 1 0 0,0 0 0 0 0,0 0 0 0 0,0 1 0 0 0,-1-1 0 0 0,1 0 0 0 0,-1 1 0 0 0,-1-2 0 0 0,-9-13-11 0 0,6 6 69 0 0,-1-1 0 0 0,0 1 0 0 0,0 0 0 0 0,-17-17 0 0 0,-19-11-2 0 0,-1 2-1 0 0,-2 2 1 0 0,-1 2 0 0 0,-1 2 0 0 0,-2 2 0 0 0,-63-25-1 0 0,46 25-51 0 0,31 12 0 0 0,-66-20 0 0 0,96 34 0 0 0,-354-79-64 0 0,234 68 29 0 0,30 5-10 0 0,-55-3-86 0 0,11 1 74 0 0,-157-5 2 0 0,240 14 50 0 0,-89 4 5 0 0,-184 28 0 0 0,285-26 0 0 0,-195 8-73 0 0,107-9 74 0 0,-5 2-8 0 0,-310 24 186 0 0,378-22-130 0 0,-362 24 101 0 0,343-30-97 0 0,-75-3-42 0 0,76-5 37 0 0,31 1-133 0 0,-101 4 1 0 0,101 12-1474 0 0,34-6-102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3T09:16:27.380"/>
    </inkml:context>
    <inkml:brush xml:id="br0">
      <inkml:brushProperty name="width" value="0.05" units="cm"/>
      <inkml:brushProperty name="height" value="0.05" units="cm"/>
      <inkml:brushProperty name="color" value="#E71224"/>
    </inkml:brush>
  </inkml:definitions>
  <inkml:trace contextRef="#ctx0" brushRef="#br0">12396 777 4632 0 0,'0'0'209'0'0,"-27"-4"71"0"0,-10-15 474 0 0,29 14-748 0 0,-1 0 0 0 0,1 0 0 0 0,-1 1 0 0 0,0 0 0 0 0,-1 1 0 0 0,1 0 0 0 0,-1 0 0 0 0,1 1 0 0 0,-15-2-1 0 0,-47-4 1302 0 0,-181-4-884 0 0,-76-24 562 0 0,18 8 811 0 0,282 25-1789 0 0,-326-28 189 0 0,223 19-196 0 0,-134-6 290 0 0,-13-1 124 0 0,-58-1 322 0 0,155 8-736 0 0,-220-33 160 0 0,304 30-128 0 0,62 10 7 0 0,-175-23 228 0 0,44 9 121 0 0,-110-10 20 0 0,-225-3-1 0 0,-37-46-39 0 0,399 45 56 0 0,-6-1 131 0 0,-170-13 74 0 0,108 17-362 0 0,-32-3-267 0 0,83 19 0 0 0,54 7 0 0 0,-85-7 52 0 0,122 10-24 0 0,-19 2 43 0 0,-28-2-62 0 0,-516-40-9 0 0,342 51 0 0 0,139 0 0 0 0,-157 19-323 0 0,59 15 273 0 0,-34 3 113 0 0,-338 56-238 0 0,515-81 164 0 0,-140 33-34 0 0,103-20 26 0 0,64-16 19 0 0,-289 57 0 0 0,159-24 212 0 0,83-17-112 0 0,-38 15-251 0 0,91-26 96 0 0,-38 11 31 0 0,-177 58 210 0 0,129-37-442 0 0,-212 79 412 0 0,221-66-135 0 0,-25 11-210 0 0,124-56 305 0 0,-70 45 1 0 0,60-33-82 0 0,23-13-89 0 0,1 2 0 0 0,1 1 1 0 0,1 1-1 0 0,-44 45 1 0 0,65-59 75 0 0,4-4 35 0 0,1 0 1 0 0,-1 0 0 0 0,1 0-1 0 0,0 1 1 0 0,0 0 0 0 0,1 0-1 0 0,0 0 1 0 0,-5 13 0 0 0,2-3 12 0 0,5-13-51 0 0,0 1 0 0 0,0 0 0 0 0,1-1 0 0 0,0 1 1 0 0,0 0-1 0 0,0 0 0 0 0,0-1 0 0 0,1 7 1 0 0,0-8-20 0 0,2 66 0 0 0,-1-62 0 0 0,0 0 0 0 0,1 0 0 0 0,0 1 0 0 0,0-1 0 0 0,0 0 0 0 0,1 0 0 0 0,4 8 0 0 0,1-3 0 0 0,1 0 0 0 0,0 0 0 0 0,1-1 0 0 0,1 0 0 0 0,0-1 0 0 0,0 0 0 0 0,1-1 0 0 0,0 0 0 0 0,0 0 0 0 0,18 7 0 0 0,21 10 0 0 0,73 24 0 0 0,-123-50 0 0 0,45 15 0 0 0,1-3 0 0 0,77 10 0 0 0,22-10 44 0 0,-60-7-25 0 0,447 0 109 0 0,-92-14-128 0 0,289-11 0 0 0,-221 22 0 0 0,-186 4 0 0 0,191-16 0 0 0,169 2 0 0 0,100 40 0 0 0,-82-2 0 0 0,-380-17 0 0 0,209 2 0 0 0,-189-5 32 0 0,2 0 0 0 0,162 9 73 0 0,-314-9-82 0 0,132 12 40 0 0,-224-15-43 0 0,563 42 33 0 0,-330-26-42 0 0,392 22 42 0 0,-177-4 11 0 0,-59 23-53 0 0,-167-26 70 0 0,-75-11-45 0 0,158 4 87 0 0,-194-18-8 0 0,110-1 288 0 0,11 2-44 0 0,745 56-79 0 0,-1014-67-273 0 0,450 27 216 0 0,-239-17-84 0 0,-143-9-78 0 0,188 7 76 0 0,152 7 256 0 0,-48-9-242 0 0,-180-6-102 0 0,346-2 249 0 0,-282-2-188 0 0,-52-10-198 0 0,-49 1 24 0 0,177-9 52 0 0,-22 1 0 0 0,-129-2 12 0 0,-1-1 0 0 0,-66 12 32 0 0,54-1 16 0 0,366-26-48 0 0,-395 20 0 0 0,-73 4 0 0 0,142-33 0 0 0,-87 14 0 0 0,22-6 0 0 0,61-17 64 0 0,-199 44-65 0 0,71-12 13 0 0,-82 17 1 0 0,-1-1 1 0 0,0-3-1 0 0,74-24 0 0 0,75-29 23 0 0,-46 16 3 0 0,125-27 135 0 0,-77 25-255 0 0,-21 3 82 0 0,-94 27 17 0 0,-1-3-1 0 0,128-54 1 0 0,-162 55-3 0 0,98-49 175 0 0,68-56-41 0 0,-186 109-130 0 0,-15 10 2 0 0,0 0-1 0 0,0 0 0 0 0,-1-1 1 0 0,1 0-1 0 0,-2 0 0 0 0,1-1 0 0 0,10-14 1 0 0,50-92 917 0 0,-8 15-685 0 0,-39 61-234 0 0,-17 31-9 0 0,-1-1 0 0 0,0 0 0 0 0,0-1 0 0 0,0 1-1 0 0,-1 0 1 0 0,-1-1 0 0 0,1 1 0 0 0,-1-1 0 0 0,-1 1 0 0 0,1-1-1 0 0,-2 0 1 0 0,1 1 0 0 0,-1-1 0 0 0,0 1 0 0 0,-1-1-1 0 0,0 1 1 0 0,0 0 0 0 0,-1-1 0 0 0,0 1 0 0 0,-1 0 0 0 0,-4-8-1 0 0,-3-4-9 0 0,0 0-1 0 0,-1 1 0 0 0,-1 0 0 0 0,-1 1 0 0 0,-1 0 0 0 0,0 2 1 0 0,-2-1-1 0 0,0 2 0 0 0,0 0 0 0 0,-1 1 0 0 0,-1 1 0 0 0,-39-21 1 0 0,4 7-25 0 0,2 0-25 0 0,-89-33-1 0 0,52 33-21 0 0,-113-18 0 0 0,-97-1-135 0 0,188 31 182 0 0,-319-30 61 0 0,164 21-62 0 0,-1259-32 240 0 0,-3 109-430 0 0,1346-44 221 0 0,-588 17 76 0 0,68-21 395 0 0,365-2-548 0 0,-345-6 134 0 0,-183-42-62 0 0,-56-60 75 0 0,750 77-6 0 0,-152-21 110 0 0,-9 7 87 0 0,-316-33 143 0 0,466 58-313 0 0,-200 10 0 0 0,179 22 154 0 0,-345 71 0 0 0,382-52-570 0 0,-396 102-1574 0 0,439-96-4915 0 0,63-20 343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23C4-FA8D-47FD-9254-7C919F2719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9BB53879-8CD9-44DA-AD0D-4421C5786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DAB3BDA-EB2B-47AB-AF59-C10CA760B363}"/>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E611C7C0-E742-4DDA-81A7-BF91669B63E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BB1319-51BD-49EF-BB41-463D62B95C87}"/>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3306085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0E8C-534C-4596-99BE-AD53F99BB653}"/>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CC68E7B-4DCC-4FFA-BE70-0C1EA479CB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87DA06F-B933-4FE8-9A9D-E451C569C789}"/>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07CEA4DF-8EAE-4584-8775-C7312E0F9EF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E4A8AA8-4D94-4428-B8AC-C5E314EAD0C6}"/>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686344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32B6A3-D44D-44CB-855F-441BCF6B8B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BD70F47A-6924-4FA2-914A-1EA55F8A9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0BD4A68-45D8-41B6-9272-E340473A85F9}"/>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31183950-ED21-4AA7-A5C5-F44D9F7B077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0589EF8-CB73-4A59-B2B1-0C530483330D}"/>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258513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1F61-9201-4BC5-8709-09698A0741A2}"/>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30B7440-5394-48CA-818A-3F125B2C5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F2B6732-9825-434D-9938-E85FD1C5A257}"/>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35DEF80C-F7C8-4C50-A47E-FE11DEAA5D3A}"/>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B257BB3-3726-4A47-B287-041873D45017}"/>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394053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D8DD-1ECA-4A73-B107-3B9F4CF632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16F7FBB4-F1C6-4C9A-A9AD-D9DC075DE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D1A663-4001-4C10-ABCA-C24DB8678575}"/>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41BCF1C9-DF73-4A17-89D0-351600C0EB7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2C17680-260E-47A2-BCE7-F9DF46120A9E}"/>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85579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9C58-08D9-4A03-9B35-BE265232ADE2}"/>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BC10C94F-B2F6-423E-92F9-EE90CF59E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1A30149F-F770-4977-9E69-2548B5886A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A6EA7E2F-700C-41C9-9F2A-63425FB3A2FA}"/>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6" name="Footer Placeholder 5">
            <a:extLst>
              <a:ext uri="{FF2B5EF4-FFF2-40B4-BE49-F238E27FC236}">
                <a16:creationId xmlns:a16="http://schemas.microsoft.com/office/drawing/2014/main" id="{31778596-7A0A-4E43-9140-02B767D33B8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54E7A36-D145-4E43-B422-0F2B6583F779}"/>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4147763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0BD4-3F3F-4893-BDCB-856BFC03A41C}"/>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3E66D224-14C2-4068-8B0C-608D478D4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EC926-0ABA-4994-B08B-8978DA2E46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C1C8A33D-0799-4554-AA2E-600793E11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2DA9D-4BDA-4FF9-B131-6C4767178F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36DD7B06-6401-49B7-8A08-70C069725F2F}"/>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8" name="Footer Placeholder 7">
            <a:extLst>
              <a:ext uri="{FF2B5EF4-FFF2-40B4-BE49-F238E27FC236}">
                <a16:creationId xmlns:a16="http://schemas.microsoft.com/office/drawing/2014/main" id="{8015CE7F-0C5F-4167-BACF-E9CABEA81A77}"/>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A5A087F7-27BD-4B8C-A5C7-EF7F210BE1F8}"/>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2102328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FC5D-98E0-42FB-B186-C75BEEA4F32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E38693B-0CA8-4A7B-9F9F-58C40C920DCD}"/>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4" name="Footer Placeholder 3">
            <a:extLst>
              <a:ext uri="{FF2B5EF4-FFF2-40B4-BE49-F238E27FC236}">
                <a16:creationId xmlns:a16="http://schemas.microsoft.com/office/drawing/2014/main" id="{B13DF67B-7DC1-436C-BEA2-B6A3D7E5CCE0}"/>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47A8D0A8-AA78-416B-A878-3B504A180AD3}"/>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4029937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8AFC37-0210-4396-9233-9DF0FD8F8518}"/>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3" name="Footer Placeholder 2">
            <a:extLst>
              <a:ext uri="{FF2B5EF4-FFF2-40B4-BE49-F238E27FC236}">
                <a16:creationId xmlns:a16="http://schemas.microsoft.com/office/drawing/2014/main" id="{858A2089-68E5-4B47-93EA-266ED927AF68}"/>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F663D07E-3894-492B-AB50-4EA19593D609}"/>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43456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2A64-CF4D-4298-8706-EF59ED8E0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173A50A4-97B3-413B-B337-456EF93E81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6AB26816-290D-4ACC-A58A-FF10F6C19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56E3C-D8EF-47D7-A133-017FB3468ECD}"/>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6" name="Footer Placeholder 5">
            <a:extLst>
              <a:ext uri="{FF2B5EF4-FFF2-40B4-BE49-F238E27FC236}">
                <a16:creationId xmlns:a16="http://schemas.microsoft.com/office/drawing/2014/main" id="{C2122784-B21E-4D0C-A69A-843699A068B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5A11E96-7DA6-46FD-8615-A3223E6088D4}"/>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3942739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A375-7F4A-448B-B9FD-E405A731F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9FCD8AE5-B552-45ED-A7C4-6D06550EC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AA70DBC-482A-4AD9-93CD-CE6D476C3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3F2EC-B9D8-4665-99E4-07719C27A806}"/>
              </a:ext>
            </a:extLst>
          </p:cNvPr>
          <p:cNvSpPr>
            <a:spLocks noGrp="1"/>
          </p:cNvSpPr>
          <p:nvPr>
            <p:ph type="dt" sz="half" idx="10"/>
          </p:nvPr>
        </p:nvSpPr>
        <p:spPr/>
        <p:txBody>
          <a:bodyPr/>
          <a:lstStyle/>
          <a:p>
            <a:fld id="{F81A8D51-3F3E-43E9-B270-734032C087C8}" type="datetimeFigureOut">
              <a:rPr lang="en-IE" smtClean="0"/>
              <a:t>13/10/2021</a:t>
            </a:fld>
            <a:endParaRPr lang="en-IE"/>
          </a:p>
        </p:txBody>
      </p:sp>
      <p:sp>
        <p:nvSpPr>
          <p:cNvPr id="6" name="Footer Placeholder 5">
            <a:extLst>
              <a:ext uri="{FF2B5EF4-FFF2-40B4-BE49-F238E27FC236}">
                <a16:creationId xmlns:a16="http://schemas.microsoft.com/office/drawing/2014/main" id="{1647E64E-3AFA-45BF-A849-E5A5272328A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55FB7D7-30A1-4F45-A64E-D57807B00F33}"/>
              </a:ext>
            </a:extLst>
          </p:cNvPr>
          <p:cNvSpPr>
            <a:spLocks noGrp="1"/>
          </p:cNvSpPr>
          <p:nvPr>
            <p:ph type="sldNum" sz="quarter" idx="12"/>
          </p:nvPr>
        </p:nvSpPr>
        <p:spPr/>
        <p:txBody>
          <a:bodyPr/>
          <a:lstStyle/>
          <a:p>
            <a:fld id="{6206EEE9-0056-437C-AECD-F2CCF1CB8A5D}" type="slidenum">
              <a:rPr lang="en-IE" smtClean="0"/>
              <a:t>‹#›</a:t>
            </a:fld>
            <a:endParaRPr lang="en-IE"/>
          </a:p>
        </p:txBody>
      </p:sp>
    </p:spTree>
    <p:extLst>
      <p:ext uri="{BB962C8B-B14F-4D97-AF65-F5344CB8AC3E}">
        <p14:creationId xmlns:p14="http://schemas.microsoft.com/office/powerpoint/2010/main" val="802088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B2DBF-77CD-4CF7-A2AE-D03CC03B1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F151DC1-0BBA-48CF-959E-E98991D7A6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904D324-B630-4229-A540-76150BC9A9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A8D51-3F3E-43E9-B270-734032C087C8}" type="datetimeFigureOut">
              <a:rPr lang="en-IE" smtClean="0"/>
              <a:t>13/10/2021</a:t>
            </a:fld>
            <a:endParaRPr lang="en-IE"/>
          </a:p>
        </p:txBody>
      </p:sp>
      <p:sp>
        <p:nvSpPr>
          <p:cNvPr id="5" name="Footer Placeholder 4">
            <a:extLst>
              <a:ext uri="{FF2B5EF4-FFF2-40B4-BE49-F238E27FC236}">
                <a16:creationId xmlns:a16="http://schemas.microsoft.com/office/drawing/2014/main" id="{8F359914-C6AD-43CB-8FF1-37DBF9E30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3A5F01B9-E6DD-4678-AE68-7513D2023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6EEE9-0056-437C-AECD-F2CCF1CB8A5D}" type="slidenum">
              <a:rPr lang="en-IE" smtClean="0"/>
              <a:t>‹#›</a:t>
            </a:fld>
            <a:endParaRPr lang="en-IE"/>
          </a:p>
        </p:txBody>
      </p:sp>
    </p:spTree>
    <p:extLst>
      <p:ext uri="{BB962C8B-B14F-4D97-AF65-F5344CB8AC3E}">
        <p14:creationId xmlns:p14="http://schemas.microsoft.com/office/powerpoint/2010/main" val="3936508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pythonhosted.org/sense-hat/"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the-sense-hat/3" TargetMode="External"/><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ww.digitalocean.com/community/tutorials/how-to-log-into-a-vps-with-putty-windows-users"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Atbl7D_yPug" TargetMode="External"/><Relationship Id="rId2" Type="http://schemas.openxmlformats.org/officeDocument/2006/relationships/slideLayout" Target="../slideLayouts/slideLayout2.xml"/><Relationship Id="rId1" Type="http://schemas.openxmlformats.org/officeDocument/2006/relationships/video" Target="https://www.youtube.com/embed/Atbl7D_yPug?feature=oembed" TargetMode="External"/><Relationship Id="rId6" Type="http://schemas.openxmlformats.org/officeDocument/2006/relationships/image" Target="../media/image13.jpeg"/><Relationship Id="rId5" Type="http://schemas.openxmlformats.org/officeDocument/2006/relationships/hyperlink" Target="https://www.pinterest.com/pin/713539134682822998/"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04DB637-C39B-422A-8ED7-FB7453D257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cs typeface="Calibri Light"/>
              </a:rPr>
              <a:t>Raspberry Pi/ SenseHAT </a:t>
            </a:r>
            <a:br>
              <a:rPr lang="en-US" sz="5200">
                <a:solidFill>
                  <a:srgbClr val="FFFFFF"/>
                </a:solidFill>
                <a:cs typeface="Calibri Light"/>
              </a:rPr>
            </a:br>
            <a:r>
              <a:rPr lang="en-US" sz="5200">
                <a:solidFill>
                  <a:srgbClr val="FFFFFF"/>
                </a:solidFill>
                <a:cs typeface="Calibri Light"/>
              </a:rPr>
              <a:t>Introduction</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cs typeface="Calibri"/>
              </a:rPr>
              <a:t>Frank Walsh</a:t>
            </a:r>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D4BD86-1A66-401F-A3FF-E88B490C95E7}"/>
              </a:ext>
            </a:extLst>
          </p:cNvPr>
          <p:cNvPicPr>
            <a:picLocks noChangeAspect="1"/>
          </p:cNvPicPr>
          <p:nvPr/>
        </p:nvPicPr>
        <p:blipFill>
          <a:blip r:embed="rId2"/>
          <a:stretch>
            <a:fillRect/>
          </a:stretch>
        </p:blipFill>
        <p:spPr>
          <a:xfrm>
            <a:off x="772603" y="2748501"/>
            <a:ext cx="10271472" cy="4037672"/>
          </a:xfrm>
          <a:prstGeom prst="rect">
            <a:avLst/>
          </a:prstGeom>
        </p:spPr>
      </p:pic>
      <p:sp>
        <p:nvSpPr>
          <p:cNvPr id="2" name="Title 1">
            <a:extLst>
              <a:ext uri="{FF2B5EF4-FFF2-40B4-BE49-F238E27FC236}">
                <a16:creationId xmlns:a16="http://schemas.microsoft.com/office/drawing/2014/main" id="{B7F69830-6D8F-4B50-ABEB-DF3F695B0459}"/>
              </a:ext>
            </a:extLst>
          </p:cNvPr>
          <p:cNvSpPr>
            <a:spLocks noGrp="1"/>
          </p:cNvSpPr>
          <p:nvPr>
            <p:ph type="title"/>
          </p:nvPr>
        </p:nvSpPr>
        <p:spPr>
          <a:xfrm>
            <a:off x="650539" y="-151919"/>
            <a:ext cx="10515600" cy="1325563"/>
          </a:xfrm>
        </p:spPr>
        <p:txBody>
          <a:bodyPr/>
          <a:lstStyle/>
          <a:p>
            <a:r>
              <a:rPr lang="en-GB" dirty="0"/>
              <a:t>Using Secure Shell</a:t>
            </a:r>
            <a:endParaRPr lang="en-IE" dirty="0"/>
          </a:p>
        </p:txBody>
      </p:sp>
      <p:sp>
        <p:nvSpPr>
          <p:cNvPr id="3" name="Content Placeholder 2">
            <a:extLst>
              <a:ext uri="{FF2B5EF4-FFF2-40B4-BE49-F238E27FC236}">
                <a16:creationId xmlns:a16="http://schemas.microsoft.com/office/drawing/2014/main" id="{62B796AA-A125-4768-ACE6-2E3223E5786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endParaRPr lang="en-IE" dirty="0"/>
          </a:p>
        </p:txBody>
      </p:sp>
      <p:sp>
        <p:nvSpPr>
          <p:cNvPr id="6" name="Callout: Line 5">
            <a:extLst>
              <a:ext uri="{FF2B5EF4-FFF2-40B4-BE49-F238E27FC236}">
                <a16:creationId xmlns:a16="http://schemas.microsoft.com/office/drawing/2014/main" id="{1053C453-CC0A-4FBC-BDFE-8D2D117E663C}"/>
              </a:ext>
            </a:extLst>
          </p:cNvPr>
          <p:cNvSpPr/>
          <p:nvPr/>
        </p:nvSpPr>
        <p:spPr>
          <a:xfrm>
            <a:off x="8098929" y="471518"/>
            <a:ext cx="3778369" cy="1667773"/>
          </a:xfrm>
          <a:prstGeom prst="borderCallout1">
            <a:avLst>
              <a:gd name="adj1" fmla="val 18750"/>
              <a:gd name="adj2" fmla="val -8333"/>
              <a:gd name="adj3" fmla="val 190431"/>
              <a:gd name="adj4" fmla="val -7425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dirty="0"/>
              <a:t>If it’s the first connection between the host and the server, you will be prompted with the remote host's public key fingerprint and prompted to connect, despite there having been no prior connection:</a:t>
            </a:r>
          </a:p>
        </p:txBody>
      </p:sp>
      <p:sp>
        <p:nvSpPr>
          <p:cNvPr id="9" name="Callout: Line 8">
            <a:extLst>
              <a:ext uri="{FF2B5EF4-FFF2-40B4-BE49-F238E27FC236}">
                <a16:creationId xmlns:a16="http://schemas.microsoft.com/office/drawing/2014/main" id="{AB3EF9C5-9491-49D0-9AC5-23FC499CDF56}"/>
              </a:ext>
            </a:extLst>
          </p:cNvPr>
          <p:cNvSpPr/>
          <p:nvPr/>
        </p:nvSpPr>
        <p:spPr>
          <a:xfrm>
            <a:off x="803694" y="809327"/>
            <a:ext cx="4763056" cy="1613183"/>
          </a:xfrm>
          <a:prstGeom prst="borderCallout1">
            <a:avLst>
              <a:gd name="adj1" fmla="val 102170"/>
              <a:gd name="adj2" fmla="val 44793"/>
              <a:gd name="adj3" fmla="val 124123"/>
              <a:gd name="adj4" fmla="val 9864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dirty="0"/>
              <a:t>At command line, connect to remote server using </a:t>
            </a:r>
            <a:r>
              <a:rPr lang="en-GB" dirty="0" err="1"/>
              <a:t>ssh</a:t>
            </a:r>
            <a:r>
              <a:rPr lang="en-GB" dirty="0"/>
              <a:t> command with user name and address(either IP or Domain Address) of remote server:</a:t>
            </a:r>
          </a:p>
          <a:p>
            <a:pPr marL="0" indent="0">
              <a:buNone/>
            </a:pPr>
            <a:r>
              <a:rPr lang="en-GB" i="1" dirty="0"/>
              <a:t>	</a:t>
            </a:r>
            <a:r>
              <a:rPr lang="en-GB" i="1" dirty="0" err="1"/>
              <a:t>ssh</a:t>
            </a:r>
            <a:r>
              <a:rPr lang="en-GB" i="1" dirty="0"/>
              <a:t> UserName@SSHserver.com</a:t>
            </a:r>
          </a:p>
          <a:p>
            <a:pPr marL="0" indent="0">
              <a:buNone/>
            </a:pPr>
            <a:r>
              <a:rPr lang="en-GB" i="1" dirty="0"/>
              <a:t>	</a:t>
            </a:r>
            <a:r>
              <a:rPr lang="en-GB" i="1" dirty="0" err="1"/>
              <a:t>ssh</a:t>
            </a:r>
            <a:r>
              <a:rPr lang="en-GB" i="1" dirty="0"/>
              <a:t> pi@10.1.1.234 </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FF72C1C-8E53-42AF-8D82-0B614D8B8321}"/>
                  </a:ext>
                </a:extLst>
              </p14:cNvPr>
              <p14:cNvContentPartPr/>
              <p14:nvPr/>
            </p14:nvContentPartPr>
            <p14:xfrm>
              <a:off x="4085821" y="2608540"/>
              <a:ext cx="2715840" cy="412560"/>
            </p14:xfrm>
          </p:contentPart>
        </mc:Choice>
        <mc:Fallback xmlns="">
          <p:pic>
            <p:nvPicPr>
              <p:cNvPr id="11" name="Ink 10">
                <a:extLst>
                  <a:ext uri="{FF2B5EF4-FFF2-40B4-BE49-F238E27FC236}">
                    <a16:creationId xmlns:a16="http://schemas.microsoft.com/office/drawing/2014/main" id="{3FF72C1C-8E53-42AF-8D82-0B614D8B8321}"/>
                  </a:ext>
                </a:extLst>
              </p:cNvPr>
              <p:cNvPicPr/>
              <p:nvPr/>
            </p:nvPicPr>
            <p:blipFill>
              <a:blip r:embed="rId4"/>
              <a:stretch>
                <a:fillRect/>
              </a:stretch>
            </p:blipFill>
            <p:spPr>
              <a:xfrm>
                <a:off x="4076821" y="2599900"/>
                <a:ext cx="27334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E081887-E171-495A-82BD-6B4208052995}"/>
                  </a:ext>
                </a:extLst>
              </p14:cNvPr>
              <p14:cNvContentPartPr/>
              <p14:nvPr/>
            </p14:nvContentPartPr>
            <p14:xfrm>
              <a:off x="547741" y="3159340"/>
              <a:ext cx="8597520" cy="898200"/>
            </p14:xfrm>
          </p:contentPart>
        </mc:Choice>
        <mc:Fallback xmlns="">
          <p:pic>
            <p:nvPicPr>
              <p:cNvPr id="12" name="Ink 11">
                <a:extLst>
                  <a:ext uri="{FF2B5EF4-FFF2-40B4-BE49-F238E27FC236}">
                    <a16:creationId xmlns:a16="http://schemas.microsoft.com/office/drawing/2014/main" id="{7E081887-E171-495A-82BD-6B4208052995}"/>
                  </a:ext>
                </a:extLst>
              </p:cNvPr>
              <p:cNvPicPr/>
              <p:nvPr/>
            </p:nvPicPr>
            <p:blipFill>
              <a:blip r:embed="rId6"/>
              <a:stretch>
                <a:fillRect/>
              </a:stretch>
            </p:blipFill>
            <p:spPr>
              <a:xfrm>
                <a:off x="539101" y="3150340"/>
                <a:ext cx="8615160" cy="915840"/>
              </a:xfrm>
              <a:prstGeom prst="rect">
                <a:avLst/>
              </a:prstGeom>
            </p:spPr>
          </p:pic>
        </mc:Fallback>
      </mc:AlternateContent>
    </p:spTree>
    <p:extLst>
      <p:ext uri="{BB962C8B-B14F-4D97-AF65-F5344CB8AC3E}">
        <p14:creationId xmlns:p14="http://schemas.microsoft.com/office/powerpoint/2010/main" val="2934242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Raspberry Pi - Hardware</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US" altLang="ko-KR"/>
              <a:t>General Purpose I/O (GPIO)</a:t>
            </a:r>
            <a:endParaRPr lang="en-US">
              <a:cs typeface="Calibri"/>
            </a:endParaRPr>
          </a:p>
          <a:p>
            <a:pPr lvl="1"/>
            <a:r>
              <a:rPr lang="en-US" altLang="ko-KR"/>
              <a:t>3.3 volt logic via 40 pin header</a:t>
            </a:r>
            <a:endParaRPr lang="en-US" altLang="ko-KR">
              <a:cs typeface="Calibri"/>
            </a:endParaRPr>
          </a:p>
          <a:p>
            <a:pPr lvl="2"/>
            <a:r>
              <a:rPr lang="en-US" altLang="ko-KR"/>
              <a:t>NOT 5 volt or short tolerant</a:t>
            </a:r>
          </a:p>
          <a:p>
            <a:pPr lvl="1"/>
            <a:r>
              <a:rPr lang="en-US" altLang="ko-KR"/>
              <a:t>Parallel I/O pins</a:t>
            </a:r>
          </a:p>
          <a:p>
            <a:pPr lvl="1"/>
            <a:r>
              <a:rPr lang="en-US" altLang="ko-KR"/>
              <a:t>UART (Linux console support)</a:t>
            </a:r>
          </a:p>
          <a:p>
            <a:pPr lvl="1"/>
            <a:r>
              <a:rPr lang="en-US" altLang="ko-KR"/>
              <a:t>I2C, SPI for peripherals</a:t>
            </a:r>
          </a:p>
          <a:p>
            <a:pPr lvl="1"/>
            <a:r>
              <a:rPr lang="en-US" altLang="ko-KR"/>
              <a:t>No Analog to Digital/D, so no analog input</a:t>
            </a:r>
            <a:endParaRPr lang="en-US" altLang="ko-KR">
              <a:cs typeface="Calibri"/>
            </a:endParaRPr>
          </a:p>
          <a:p>
            <a:pPr lvl="1"/>
            <a:r>
              <a:rPr lang="en-US" altLang="ko-KR"/>
              <a:t>Can do software-based PWM</a:t>
            </a:r>
          </a:p>
          <a:p>
            <a:pPr lvl="1"/>
            <a:r>
              <a:rPr lang="en-US" altLang="ko-KR"/>
              <a:t>Libraries exist for interacting </a:t>
            </a:r>
            <a:br>
              <a:rPr lang="en-US" altLang="ko-KR">
                <a:cs typeface="Calibri"/>
              </a:rPr>
            </a:br>
            <a:r>
              <a:rPr lang="en-US" altLang="ko-KR"/>
              <a:t>with the GPIO through several programming languages</a:t>
            </a:r>
            <a:endParaRPr lang="en-US" altLang="ko-KR">
              <a:cs typeface="Calibri"/>
            </a:endParaRPr>
          </a:p>
          <a:p>
            <a:r>
              <a:rPr lang="en-US" altLang="ko-KR"/>
              <a:t>More I/O</a:t>
            </a:r>
            <a:endParaRPr lang="en-US" altLang="ko-KR">
              <a:cs typeface="Calibri"/>
            </a:endParaRPr>
          </a:p>
          <a:p>
            <a:pPr lvl="1"/>
            <a:r>
              <a:rPr lang="en-US" altLang="ko-KR"/>
              <a:t>Display Serial Interface (DSI) LCD panel support</a:t>
            </a:r>
            <a:endParaRPr lang="en-US" altLang="ko-KR">
              <a:cs typeface="Calibri"/>
            </a:endParaRPr>
          </a:p>
          <a:p>
            <a:pPr lvl="1"/>
            <a:r>
              <a:rPr lang="en-US" altLang="ko-KR"/>
              <a:t>Camera Serial Interface (CSI) camera support</a:t>
            </a:r>
            <a:endParaRPr lang="en-US" altLang="ko-KR">
              <a:cs typeface="Calibri"/>
            </a:endParaRPr>
          </a:p>
        </p:txBody>
      </p:sp>
      <p:sp>
        <p:nvSpPr>
          <p:cNvPr id="4" name="Slide Number Placeholder 3"/>
          <p:cNvSpPr>
            <a:spLocks noGrp="1"/>
          </p:cNvSpPr>
          <p:nvPr>
            <p:ph type="sldNum" sz="quarter" idx="12"/>
          </p:nvPr>
        </p:nvSpPr>
        <p:spPr/>
        <p:txBody>
          <a:bodyPr/>
          <a:lstStyle/>
          <a:p>
            <a:fld id="{CC3AA60A-E467-4DB9-BF1F-F60A1C08184A}" type="slidenum">
              <a:rPr lang="en-US" smtClean="0"/>
              <a:pPr/>
              <a:t>11</a:t>
            </a:fld>
            <a:endParaRPr lang="en-US"/>
          </a:p>
        </p:txBody>
      </p:sp>
      <p:pic>
        <p:nvPicPr>
          <p:cNvPr id="5" name="Picture 2" descr="http://www.auseparts.com.au/image/catalog/Raspi3/Raspi%203%20Layou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439"/>
          <a:stretch/>
        </p:blipFill>
        <p:spPr bwMode="auto">
          <a:xfrm>
            <a:off x="8062682" y="3822291"/>
            <a:ext cx="4009382" cy="2432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stack.imgur.com/sVvsB.jpg"/>
          <p:cNvPicPr>
            <a:picLocks noChangeAspect="1" noChangeArrowheads="1"/>
          </p:cNvPicPr>
          <p:nvPr/>
        </p:nvPicPr>
        <p:blipFill rotWithShape="1">
          <a:blip r:embed="rId3">
            <a:extLst>
              <a:ext uri="{28A0092B-C50C-407E-A947-70E740481C1C}">
                <a14:useLocalDpi xmlns:a14="http://schemas.microsoft.com/office/drawing/2010/main" val="0"/>
              </a:ext>
            </a:extLst>
          </a:blip>
          <a:srcRect r="-36" b="61989"/>
          <a:stretch/>
        </p:blipFill>
        <p:spPr bwMode="auto">
          <a:xfrm>
            <a:off x="5568932" y="1183461"/>
            <a:ext cx="6623068" cy="20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35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CDB4-E642-4D7C-8D07-95D7F33B2E5B}"/>
              </a:ext>
            </a:extLst>
          </p:cNvPr>
          <p:cNvSpPr>
            <a:spLocks noGrp="1"/>
          </p:cNvSpPr>
          <p:nvPr>
            <p:ph type="title"/>
          </p:nvPr>
        </p:nvSpPr>
        <p:spPr>
          <a:xfrm>
            <a:off x="655320" y="365125"/>
            <a:ext cx="5120114" cy="1692794"/>
          </a:xfrm>
        </p:spPr>
        <p:txBody>
          <a:bodyPr>
            <a:normAutofit/>
          </a:bodyPr>
          <a:lstStyle/>
          <a:p>
            <a:r>
              <a:rPr lang="en-US">
                <a:cs typeface="Calibri Light"/>
              </a:rPr>
              <a:t>Warning  - Don't fry your </a:t>
            </a:r>
            <a:r>
              <a:rPr lang="en-US" err="1">
                <a:cs typeface="Calibri Light"/>
              </a:rPr>
              <a:t>RPi</a:t>
            </a:r>
            <a:endParaRPr lang="en-US" err="1"/>
          </a:p>
        </p:txBody>
      </p:sp>
      <p:sp>
        <p:nvSpPr>
          <p:cNvPr id="3" name="Content Placeholder 2">
            <a:extLst>
              <a:ext uri="{FF2B5EF4-FFF2-40B4-BE49-F238E27FC236}">
                <a16:creationId xmlns:a16="http://schemas.microsoft.com/office/drawing/2014/main" id="{988CF0A3-D8CC-4456-9068-E2E805E0796C}"/>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err="1">
                <a:cs typeface="Calibri"/>
              </a:rPr>
              <a:t>RPis</a:t>
            </a:r>
            <a:r>
              <a:rPr lang="en-US" sz="1800">
                <a:cs typeface="Calibri"/>
              </a:rPr>
              <a:t> are fairly robust but...</a:t>
            </a:r>
          </a:p>
          <a:p>
            <a:r>
              <a:rPr lang="en-US" sz="1800">
                <a:cs typeface="Calibri"/>
              </a:rPr>
              <a:t>If using with keyboard/screen</a:t>
            </a:r>
          </a:p>
          <a:p>
            <a:pPr lvl="1"/>
            <a:r>
              <a:rPr lang="en-US" sz="1800">
                <a:cs typeface="Calibri"/>
              </a:rPr>
              <a:t>Connect the USB keyboard and USB first</a:t>
            </a:r>
          </a:p>
          <a:p>
            <a:pPr lvl="1"/>
            <a:r>
              <a:rPr lang="en-US" sz="1800">
                <a:cs typeface="Calibri"/>
              </a:rPr>
              <a:t>Connect the HMDI connector</a:t>
            </a:r>
            <a:endParaRPr lang="en-US" sz="1800"/>
          </a:p>
          <a:p>
            <a:pPr lvl="1"/>
            <a:r>
              <a:rPr lang="en-US" sz="1800">
                <a:cs typeface="Calibri"/>
              </a:rPr>
              <a:t>Turn on the monitor</a:t>
            </a:r>
            <a:endParaRPr lang="en-US" sz="1800"/>
          </a:p>
          <a:p>
            <a:r>
              <a:rPr lang="en-US" sz="1800">
                <a:cs typeface="Calibri"/>
              </a:rPr>
              <a:t>Plug in the power cable</a:t>
            </a:r>
          </a:p>
          <a:p>
            <a:pPr lvl="1"/>
            <a:r>
              <a:rPr lang="en-US" sz="1800">
                <a:cs typeface="Calibri"/>
              </a:rPr>
              <a:t>Do not plug in the </a:t>
            </a:r>
            <a:r>
              <a:rPr lang="en-US" sz="1800" err="1">
                <a:cs typeface="Calibri"/>
              </a:rPr>
              <a:t>SenseHat</a:t>
            </a:r>
            <a:r>
              <a:rPr lang="en-US" sz="1800">
                <a:cs typeface="Calibri"/>
              </a:rPr>
              <a:t> when the </a:t>
            </a:r>
            <a:r>
              <a:rPr lang="en-US" sz="1800" err="1">
                <a:cs typeface="Calibri"/>
              </a:rPr>
              <a:t>RPi</a:t>
            </a:r>
            <a:r>
              <a:rPr lang="en-US" sz="1800">
                <a:cs typeface="Calibri"/>
              </a:rPr>
              <a:t> is plugged in and booted into </a:t>
            </a:r>
            <a:r>
              <a:rPr lang="en-US" sz="1800" err="1">
                <a:cs typeface="Calibri"/>
              </a:rPr>
              <a:t>Raspian</a:t>
            </a:r>
            <a:r>
              <a:rPr lang="en-US" sz="1800">
                <a:cs typeface="Calibri"/>
              </a:rPr>
              <a:t>.  </a:t>
            </a:r>
          </a:p>
          <a:p>
            <a:pPr lvl="1"/>
            <a:r>
              <a:rPr lang="en-US" sz="1800">
                <a:cs typeface="Calibri"/>
              </a:rPr>
              <a:t>ALWAYS plug in the HAT before plugging in the power cable.</a:t>
            </a:r>
            <a:endParaRPr lang="en-US" sz="1800"/>
          </a:p>
        </p:txBody>
      </p:sp>
      <p:pic>
        <p:nvPicPr>
          <p:cNvPr id="6" name="Picture 6" descr="A close up of a fire place sitting in a dark room&#10;&#10;Description generated with very high confidence">
            <a:extLst>
              <a:ext uri="{FF2B5EF4-FFF2-40B4-BE49-F238E27FC236}">
                <a16:creationId xmlns:a16="http://schemas.microsoft.com/office/drawing/2014/main" id="{6F32A596-90DB-4843-833C-B0D0701A47B9}"/>
              </a:ext>
            </a:extLst>
          </p:cNvPr>
          <p:cNvPicPr>
            <a:picLocks noChangeAspect="1"/>
          </p:cNvPicPr>
          <p:nvPr/>
        </p:nvPicPr>
        <p:blipFill rotWithShape="1">
          <a:blip r:embed="rId2"/>
          <a:srcRect l="14489" r="1969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92125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ABAA-1F0E-4DA1-9D47-416D6763B6EA}"/>
              </a:ext>
            </a:extLst>
          </p:cNvPr>
          <p:cNvSpPr>
            <a:spLocks noGrp="1"/>
          </p:cNvSpPr>
          <p:nvPr>
            <p:ph type="title"/>
          </p:nvPr>
        </p:nvSpPr>
        <p:spPr/>
        <p:txBody>
          <a:bodyPr/>
          <a:lstStyle/>
          <a:p>
            <a:r>
              <a:rPr lang="en-US" dirty="0">
                <a:cs typeface="Calibri Light"/>
              </a:rPr>
              <a:t>Warning  - Don't fry your </a:t>
            </a:r>
            <a:r>
              <a:rPr lang="en-US" dirty="0" err="1">
                <a:cs typeface="Calibri Light"/>
              </a:rPr>
              <a:t>Rpi</a:t>
            </a:r>
            <a:br>
              <a:rPr lang="en-US" dirty="0">
                <a:cs typeface="Calibri Light"/>
              </a:rPr>
            </a:br>
            <a:r>
              <a:rPr lang="en-US" dirty="0">
                <a:cs typeface="Calibri Light"/>
              </a:rPr>
              <a:t>Physical Stuff….</a:t>
            </a:r>
            <a:endParaRPr lang="en-US" dirty="0"/>
          </a:p>
        </p:txBody>
      </p:sp>
      <p:sp>
        <p:nvSpPr>
          <p:cNvPr id="3" name="Content Placeholder 2">
            <a:extLst>
              <a:ext uri="{FF2B5EF4-FFF2-40B4-BE49-F238E27FC236}">
                <a16:creationId xmlns:a16="http://schemas.microsoft.com/office/drawing/2014/main" id="{EC42F4EB-25E7-478A-A04B-9ADBD1013A47}"/>
              </a:ext>
            </a:extLst>
          </p:cNvPr>
          <p:cNvSpPr>
            <a:spLocks noGrp="1"/>
          </p:cNvSpPr>
          <p:nvPr>
            <p:ph idx="1"/>
          </p:nvPr>
        </p:nvSpPr>
        <p:spPr/>
        <p:txBody>
          <a:bodyPr vert="horz" lIns="91440" tIns="45720" rIns="91440" bIns="45720" rtlCol="0" anchor="t">
            <a:normAutofit/>
          </a:bodyPr>
          <a:lstStyle/>
          <a:p>
            <a:r>
              <a:rPr lang="en-US" dirty="0">
                <a:cs typeface="Calibri"/>
              </a:rPr>
              <a:t>If you're doing some "physical computing"</a:t>
            </a:r>
          </a:p>
          <a:p>
            <a:pPr lvl="1"/>
            <a:r>
              <a:rPr lang="en-US" dirty="0">
                <a:cs typeface="Calibri"/>
              </a:rPr>
              <a:t>Input no more that 3.3V to a GPIO</a:t>
            </a:r>
          </a:p>
          <a:p>
            <a:pPr lvl="1"/>
            <a:r>
              <a:rPr lang="en-US" dirty="0">
                <a:cs typeface="Calibri"/>
              </a:rPr>
              <a:t>Use </a:t>
            </a:r>
            <a:r>
              <a:rPr lang="en-US" dirty="0" err="1">
                <a:cs typeface="Calibri"/>
              </a:rPr>
              <a:t>GPIO.cleanup</a:t>
            </a:r>
            <a:r>
              <a:rPr lang="en-US" dirty="0">
                <a:cs typeface="Calibri"/>
              </a:rPr>
              <a:t>() to set the GPIO pins back to a safe state; input only</a:t>
            </a:r>
          </a:p>
          <a:p>
            <a:r>
              <a:rPr lang="en-US" dirty="0">
                <a:cs typeface="Calibri"/>
              </a:rPr>
              <a:t>Current load should be less than 16mA on any one GPIO pin</a:t>
            </a:r>
            <a:endParaRPr lang="en-US" dirty="0"/>
          </a:p>
          <a:p>
            <a:r>
              <a:rPr lang="en-US" dirty="0">
                <a:cs typeface="Calibri"/>
              </a:rPr>
              <a:t>Current load should be less than 100mA for all GPIO pins</a:t>
            </a:r>
            <a:endParaRPr lang="en-US" dirty="0"/>
          </a:p>
          <a:p>
            <a:r>
              <a:rPr lang="en-US" dirty="0">
                <a:cs typeface="Calibri"/>
              </a:rPr>
              <a:t>Do not connect a motor directly to the Pi's GPIO, the back EMF(Electromotive Force) will fry the Pi;</a:t>
            </a:r>
            <a:endParaRPr lang="en-US" dirty="0"/>
          </a:p>
          <a:p>
            <a:pPr lvl="1"/>
            <a:r>
              <a:rPr lang="en-US" dirty="0">
                <a:cs typeface="Calibri"/>
              </a:rPr>
              <a:t>Use a transistor </a:t>
            </a:r>
          </a:p>
        </p:txBody>
      </p:sp>
    </p:spTree>
    <p:extLst>
      <p:ext uri="{BB962C8B-B14F-4D97-AF65-F5344CB8AC3E}">
        <p14:creationId xmlns:p14="http://schemas.microsoft.com/office/powerpoint/2010/main" val="29767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ircuit board on a table&#10;&#10;Description generated with very high confidence">
            <a:extLst>
              <a:ext uri="{FF2B5EF4-FFF2-40B4-BE49-F238E27FC236}">
                <a16:creationId xmlns:a16="http://schemas.microsoft.com/office/drawing/2014/main" id="{CA7B0E23-0C23-47E9-81CA-587F33699CAF}"/>
              </a:ext>
            </a:extLst>
          </p:cNvPr>
          <p:cNvPicPr>
            <a:picLocks noChangeAspect="1"/>
          </p:cNvPicPr>
          <p:nvPr/>
        </p:nvPicPr>
        <p:blipFill rotWithShape="1">
          <a:blip r:embed="rId2">
            <a:alphaModFix/>
          </a:blip>
          <a:srcRect l="39075" r="8480"/>
          <a:stretch/>
        </p:blipFill>
        <p:spPr>
          <a:xfrm>
            <a:off x="5797543" y="10"/>
            <a:ext cx="6394152" cy="6857990"/>
          </a:xfrm>
          <a:prstGeom prst="rect">
            <a:avLst/>
          </a:prstGeom>
        </p:spPr>
      </p:pic>
      <p:sp>
        <p:nvSpPr>
          <p:cNvPr id="2" name="Title 1">
            <a:extLst>
              <a:ext uri="{FF2B5EF4-FFF2-40B4-BE49-F238E27FC236}">
                <a16:creationId xmlns:a16="http://schemas.microsoft.com/office/drawing/2014/main" id="{47BD19B7-A11A-429D-8EB1-5778B3741B1D}"/>
              </a:ext>
            </a:extLst>
          </p:cNvPr>
          <p:cNvSpPr>
            <a:spLocks noGrp="1"/>
          </p:cNvSpPr>
          <p:nvPr>
            <p:ph type="title"/>
          </p:nvPr>
        </p:nvSpPr>
        <p:spPr>
          <a:xfrm>
            <a:off x="804998" y="798445"/>
            <a:ext cx="4803636" cy="1311664"/>
          </a:xfrm>
        </p:spPr>
        <p:txBody>
          <a:bodyPr>
            <a:normAutofit/>
          </a:bodyPr>
          <a:lstStyle/>
          <a:p>
            <a:r>
              <a:rPr lang="en-US">
                <a:solidFill>
                  <a:srgbClr val="000000"/>
                </a:solidFill>
                <a:cs typeface="Calibri Light"/>
              </a:rPr>
              <a:t>SenseHAT</a:t>
            </a:r>
            <a:endParaRPr lang="en-US">
              <a:solidFill>
                <a:srgbClr val="000000"/>
              </a:solidFill>
            </a:endParaRPr>
          </a:p>
        </p:txBody>
      </p:sp>
      <p:sp>
        <p:nvSpPr>
          <p:cNvPr id="3" name="Content Placeholder 2">
            <a:extLst>
              <a:ext uri="{FF2B5EF4-FFF2-40B4-BE49-F238E27FC236}">
                <a16:creationId xmlns:a16="http://schemas.microsoft.com/office/drawing/2014/main" id="{C25F81D1-D919-4294-AC98-B1FE5283FC38}"/>
              </a:ext>
            </a:extLst>
          </p:cNvPr>
          <p:cNvSpPr>
            <a:spLocks noGrp="1"/>
          </p:cNvSpPr>
          <p:nvPr>
            <p:ph idx="1"/>
          </p:nvPr>
        </p:nvSpPr>
        <p:spPr>
          <a:xfrm>
            <a:off x="804997" y="2272143"/>
            <a:ext cx="4706803" cy="3788830"/>
          </a:xfrm>
        </p:spPr>
        <p:txBody>
          <a:bodyPr vert="horz" lIns="91440" tIns="45720" rIns="91440" bIns="45720" rtlCol="0" anchor="ctr">
            <a:normAutofit/>
          </a:bodyPr>
          <a:lstStyle/>
          <a:p>
            <a:r>
              <a:rPr lang="en-US" sz="1300">
                <a:solidFill>
                  <a:srgbClr val="000000"/>
                </a:solidFill>
                <a:cs typeface="Calibri"/>
              </a:rPr>
              <a:t>HAT stands for Hardware Attached on Top.  </a:t>
            </a:r>
          </a:p>
          <a:p>
            <a:r>
              <a:rPr lang="en-US" sz="1300">
                <a:solidFill>
                  <a:srgbClr val="000000"/>
                </a:solidFill>
                <a:cs typeface="Calibri"/>
              </a:rPr>
              <a:t>Several HATs available for </a:t>
            </a:r>
            <a:r>
              <a:rPr lang="en-US" sz="1300" err="1">
                <a:solidFill>
                  <a:srgbClr val="000000"/>
                </a:solidFill>
                <a:cs typeface="Calibri"/>
              </a:rPr>
              <a:t>RPi</a:t>
            </a:r>
            <a:r>
              <a:rPr lang="en-US" sz="1300">
                <a:solidFill>
                  <a:srgbClr val="000000"/>
                </a:solidFill>
                <a:cs typeface="Calibri"/>
              </a:rPr>
              <a:t>.</a:t>
            </a:r>
          </a:p>
          <a:p>
            <a:pPr lvl="1"/>
            <a:r>
              <a:rPr lang="en-US" sz="1300">
                <a:solidFill>
                  <a:srgbClr val="000000"/>
                </a:solidFill>
                <a:cs typeface="Calibri"/>
              </a:rPr>
              <a:t>These are external boards you can purchase that plug right into the GPIOs.  </a:t>
            </a:r>
          </a:p>
          <a:p>
            <a:r>
              <a:rPr lang="en-US" sz="1300">
                <a:solidFill>
                  <a:srgbClr val="000000"/>
                </a:solidFill>
                <a:cs typeface="Calibri"/>
              </a:rPr>
              <a:t>We're using </a:t>
            </a:r>
            <a:r>
              <a:rPr lang="en-US" sz="1300" err="1">
                <a:solidFill>
                  <a:srgbClr val="000000"/>
                </a:solidFill>
                <a:cs typeface="Calibri"/>
              </a:rPr>
              <a:t>SenseHAT</a:t>
            </a:r>
            <a:endParaRPr lang="en-US" sz="1300">
              <a:solidFill>
                <a:srgbClr val="000000"/>
              </a:solidFill>
              <a:cs typeface="Calibri"/>
            </a:endParaRPr>
          </a:p>
          <a:p>
            <a:pPr lvl="1"/>
            <a:r>
              <a:rPr lang="en-US" sz="1300">
                <a:solidFill>
                  <a:srgbClr val="000000"/>
                </a:solidFill>
                <a:cs typeface="Calibri"/>
              </a:rPr>
              <a:t>8×8 RGB LED matrix</a:t>
            </a:r>
          </a:p>
          <a:p>
            <a:pPr lvl="1"/>
            <a:r>
              <a:rPr lang="en-US" sz="1300">
                <a:solidFill>
                  <a:srgbClr val="000000"/>
                </a:solidFill>
                <a:cs typeface="Calibri"/>
              </a:rPr>
              <a:t>five-button joystick and includes the following sensors:</a:t>
            </a:r>
          </a:p>
          <a:p>
            <a:pPr lvl="1"/>
            <a:r>
              <a:rPr lang="en-US" sz="1300">
                <a:solidFill>
                  <a:srgbClr val="000000"/>
                </a:solidFill>
                <a:cs typeface="Calibri"/>
              </a:rPr>
              <a:t>Gyroscope</a:t>
            </a:r>
          </a:p>
          <a:p>
            <a:pPr lvl="1"/>
            <a:r>
              <a:rPr lang="en-US" sz="1300">
                <a:solidFill>
                  <a:srgbClr val="000000"/>
                </a:solidFill>
                <a:cs typeface="Calibri"/>
              </a:rPr>
              <a:t>Accelerometer</a:t>
            </a:r>
          </a:p>
          <a:p>
            <a:pPr lvl="1"/>
            <a:r>
              <a:rPr lang="en-US" sz="1300">
                <a:solidFill>
                  <a:srgbClr val="000000"/>
                </a:solidFill>
                <a:cs typeface="Calibri"/>
              </a:rPr>
              <a:t>Magnetometer</a:t>
            </a:r>
          </a:p>
          <a:p>
            <a:pPr lvl="1"/>
            <a:r>
              <a:rPr lang="en-US" sz="1300">
                <a:solidFill>
                  <a:srgbClr val="000000"/>
                </a:solidFill>
                <a:cs typeface="Calibri"/>
              </a:rPr>
              <a:t>Temperature</a:t>
            </a:r>
          </a:p>
          <a:p>
            <a:pPr lvl="1"/>
            <a:r>
              <a:rPr lang="en-US" sz="1300">
                <a:solidFill>
                  <a:srgbClr val="000000"/>
                </a:solidFill>
                <a:cs typeface="Calibri"/>
              </a:rPr>
              <a:t>Barometric pressure</a:t>
            </a:r>
          </a:p>
          <a:p>
            <a:pPr lvl="1"/>
            <a:r>
              <a:rPr lang="en-US" sz="1300">
                <a:solidFill>
                  <a:srgbClr val="000000"/>
                </a:solidFill>
                <a:cs typeface="Calibri"/>
              </a:rPr>
              <a:t>Humidity</a:t>
            </a:r>
          </a:p>
          <a:p>
            <a:r>
              <a:rPr lang="en-US" sz="1300">
                <a:solidFill>
                  <a:srgbClr val="000000"/>
                </a:solidFill>
                <a:cs typeface="Calibri"/>
              </a:rPr>
              <a:t>Also a  </a:t>
            </a:r>
            <a:r>
              <a:rPr lang="en-US" sz="1300">
                <a:solidFill>
                  <a:srgbClr val="000000"/>
                </a:solidFill>
                <a:cs typeface="Calibri"/>
                <a:hlinkClick r:id="rId3"/>
              </a:rPr>
              <a:t>Python library</a:t>
            </a:r>
            <a:r>
              <a:rPr lang="en-US" sz="1300">
                <a:solidFill>
                  <a:srgbClr val="000000"/>
                </a:solidFill>
                <a:cs typeface="Calibri"/>
              </a:rPr>
              <a:t> provides an easy programmatic interface to everything on the board.</a:t>
            </a:r>
            <a:endParaRPr lang="en-US" sz="1300">
              <a:solidFill>
                <a:srgbClr val="000000"/>
              </a:solidFill>
            </a:endParaRPr>
          </a:p>
          <a:p>
            <a:endParaRPr lang="en-US" sz="1300">
              <a:solidFill>
                <a:srgbClr val="000000"/>
              </a:solidFill>
              <a:cs typeface="Calibri"/>
            </a:endParaRPr>
          </a:p>
        </p:txBody>
      </p:sp>
    </p:spTree>
    <p:extLst>
      <p:ext uri="{BB962C8B-B14F-4D97-AF65-F5344CB8AC3E}">
        <p14:creationId xmlns:p14="http://schemas.microsoft.com/office/powerpoint/2010/main" val="51524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6CAA-330C-4606-8ABE-B28FA8DA0B19}"/>
              </a:ext>
            </a:extLst>
          </p:cNvPr>
          <p:cNvSpPr>
            <a:spLocks noGrp="1"/>
          </p:cNvSpPr>
          <p:nvPr>
            <p:ph type="title"/>
          </p:nvPr>
        </p:nvSpPr>
        <p:spPr/>
        <p:txBody>
          <a:bodyPr/>
          <a:lstStyle/>
          <a:p>
            <a:r>
              <a:rPr lang="en-US">
                <a:cs typeface="Calibri Light"/>
              </a:rPr>
              <a:t>Other things you can do with </a:t>
            </a:r>
            <a:r>
              <a:rPr lang="en-US" err="1">
                <a:cs typeface="Calibri Light"/>
              </a:rPr>
              <a:t>RPi</a:t>
            </a:r>
            <a:r>
              <a:rPr lang="en-US">
                <a:cs typeface="Calibri Light"/>
              </a:rPr>
              <a:t> – Physical Computing</a:t>
            </a:r>
            <a:endParaRPr lang="en-US" err="1"/>
          </a:p>
        </p:txBody>
      </p:sp>
      <p:sp>
        <p:nvSpPr>
          <p:cNvPr id="3" name="Content Placeholder 2">
            <a:extLst>
              <a:ext uri="{FF2B5EF4-FFF2-40B4-BE49-F238E27FC236}">
                <a16:creationId xmlns:a16="http://schemas.microsoft.com/office/drawing/2014/main" id="{6D617AC7-623E-46A5-B531-1471343C690E}"/>
              </a:ext>
            </a:extLst>
          </p:cNvPr>
          <p:cNvSpPr>
            <a:spLocks noGrp="1"/>
          </p:cNvSpPr>
          <p:nvPr>
            <p:ph idx="1"/>
          </p:nvPr>
        </p:nvSpPr>
        <p:spPr/>
        <p:txBody>
          <a:bodyPr vert="horz" lIns="91440" tIns="45720" rIns="91440" bIns="45720" rtlCol="0" anchor="t">
            <a:normAutofit/>
          </a:bodyPr>
          <a:lstStyle/>
          <a:p>
            <a:r>
              <a:rPr lang="en-US">
                <a:cs typeface="Calibri"/>
              </a:rPr>
              <a:t>Can interface with many different devices/components </a:t>
            </a:r>
          </a:p>
          <a:p>
            <a:r>
              <a:rPr lang="en-US">
                <a:cs typeface="Calibri"/>
              </a:rPr>
              <a:t>Use the GPIO pins on your Raspberry Pi to interface with electronic components, such as LEDs and PIRs.</a:t>
            </a:r>
          </a:p>
          <a:p>
            <a:r>
              <a:rPr lang="en-US">
                <a:cs typeface="Calibri"/>
              </a:rPr>
              <a:t>Write programs that interact/control attached components</a:t>
            </a:r>
          </a:p>
        </p:txBody>
      </p:sp>
      <p:pic>
        <p:nvPicPr>
          <p:cNvPr id="4" name="Picture 4" descr="A circuit board&#10;&#10;Description generated with high confidence">
            <a:extLst>
              <a:ext uri="{FF2B5EF4-FFF2-40B4-BE49-F238E27FC236}">
                <a16:creationId xmlns:a16="http://schemas.microsoft.com/office/drawing/2014/main" id="{B10E227A-2950-414E-8A17-42E3478C55ED}"/>
              </a:ext>
            </a:extLst>
          </p:cNvPr>
          <p:cNvPicPr>
            <a:picLocks noChangeAspect="1"/>
          </p:cNvPicPr>
          <p:nvPr/>
        </p:nvPicPr>
        <p:blipFill>
          <a:blip r:embed="rId2"/>
          <a:stretch>
            <a:fillRect/>
          </a:stretch>
        </p:blipFill>
        <p:spPr>
          <a:xfrm>
            <a:off x="3703608" y="3811265"/>
            <a:ext cx="3807124" cy="2944828"/>
          </a:xfrm>
          <a:prstGeom prst="rect">
            <a:avLst/>
          </a:prstGeom>
        </p:spPr>
      </p:pic>
    </p:spTree>
    <p:extLst>
      <p:ext uri="{BB962C8B-B14F-4D97-AF65-F5344CB8AC3E}">
        <p14:creationId xmlns:p14="http://schemas.microsoft.com/office/powerpoint/2010/main" val="138894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ircuit board&#10;&#10;Description generated with high confidence">
            <a:extLst>
              <a:ext uri="{FF2B5EF4-FFF2-40B4-BE49-F238E27FC236}">
                <a16:creationId xmlns:a16="http://schemas.microsoft.com/office/drawing/2014/main" id="{5A95A6DB-07C0-4793-B142-1D3FFAA56E15}"/>
              </a:ext>
            </a:extLst>
          </p:cNvPr>
          <p:cNvPicPr>
            <a:picLocks noChangeAspect="1"/>
          </p:cNvPicPr>
          <p:nvPr/>
        </p:nvPicPr>
        <p:blipFill>
          <a:blip r:embed="rId2"/>
          <a:stretch>
            <a:fillRect/>
          </a:stretch>
        </p:blipFill>
        <p:spPr>
          <a:xfrm>
            <a:off x="4120551" y="2301276"/>
            <a:ext cx="4842294" cy="4555825"/>
          </a:xfrm>
          <a:prstGeom prst="rect">
            <a:avLst/>
          </a:prstGeom>
        </p:spPr>
      </p:pic>
      <p:sp>
        <p:nvSpPr>
          <p:cNvPr id="2" name="Title 1">
            <a:extLst>
              <a:ext uri="{FF2B5EF4-FFF2-40B4-BE49-F238E27FC236}">
                <a16:creationId xmlns:a16="http://schemas.microsoft.com/office/drawing/2014/main" id="{0F46F78C-5DBE-4B16-94E9-2E9859D2C08A}"/>
              </a:ext>
            </a:extLst>
          </p:cNvPr>
          <p:cNvSpPr>
            <a:spLocks noGrp="1"/>
          </p:cNvSpPr>
          <p:nvPr>
            <p:ph type="title"/>
          </p:nvPr>
        </p:nvSpPr>
        <p:spPr>
          <a:xfrm>
            <a:off x="838200" y="365125"/>
            <a:ext cx="10515600" cy="1325563"/>
          </a:xfrm>
        </p:spPr>
        <p:txBody>
          <a:bodyPr/>
          <a:lstStyle/>
          <a:p>
            <a:r>
              <a:rPr lang="en-US">
                <a:cs typeface="Calibri Light"/>
              </a:rPr>
              <a:t>Setting Up Your Pi  - Attaching the </a:t>
            </a:r>
            <a:r>
              <a:rPr lang="en-US" err="1">
                <a:cs typeface="Calibri Light"/>
              </a:rPr>
              <a:t>SenseHAT</a:t>
            </a:r>
            <a:endParaRPr lang="en-US" err="1"/>
          </a:p>
        </p:txBody>
      </p:sp>
      <p:sp>
        <p:nvSpPr>
          <p:cNvPr id="7" name="Content Placeholder 6">
            <a:extLst>
              <a:ext uri="{FF2B5EF4-FFF2-40B4-BE49-F238E27FC236}">
                <a16:creationId xmlns:a16="http://schemas.microsoft.com/office/drawing/2014/main" id="{53661031-2003-4BAF-A0F8-4CC247D42951}"/>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Follow the instructions here: </a:t>
            </a:r>
            <a:r>
              <a:rPr lang="en-US">
                <a:cs typeface="Calibri"/>
                <a:hlinkClick r:id="rId3"/>
              </a:rPr>
              <a:t>https://projects.raspberrypi.org/en/projects/getting-started-with-the-sense-hat/3</a:t>
            </a: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15787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A943-CD16-4205-A181-C98660471CBF}"/>
              </a:ext>
            </a:extLst>
          </p:cNvPr>
          <p:cNvSpPr>
            <a:spLocks noGrp="1"/>
          </p:cNvSpPr>
          <p:nvPr>
            <p:ph type="title"/>
          </p:nvPr>
        </p:nvSpPr>
        <p:spPr>
          <a:xfrm>
            <a:off x="655320" y="365125"/>
            <a:ext cx="5120114" cy="1692794"/>
          </a:xfrm>
        </p:spPr>
        <p:txBody>
          <a:bodyPr>
            <a:normAutofit/>
          </a:bodyPr>
          <a:lstStyle/>
          <a:p>
            <a:r>
              <a:rPr lang="en-US">
                <a:cs typeface="Calibri Light"/>
              </a:rPr>
              <a:t>Setting up your </a:t>
            </a:r>
            <a:r>
              <a:rPr lang="en-US" err="1">
                <a:cs typeface="Calibri Light"/>
              </a:rPr>
              <a:t>RPi</a:t>
            </a:r>
            <a:r>
              <a:rPr lang="en-US">
                <a:cs typeface="Calibri Light"/>
              </a:rPr>
              <a:t> – Installing an OS</a:t>
            </a:r>
          </a:p>
        </p:txBody>
      </p:sp>
      <p:sp>
        <p:nvSpPr>
          <p:cNvPr id="3" name="Content Placeholder 2">
            <a:extLst>
              <a:ext uri="{FF2B5EF4-FFF2-40B4-BE49-F238E27FC236}">
                <a16:creationId xmlns:a16="http://schemas.microsoft.com/office/drawing/2014/main" id="{95E7413E-7624-4ECC-B3F7-9E078D519D93}"/>
              </a:ext>
            </a:extLst>
          </p:cNvPr>
          <p:cNvSpPr>
            <a:spLocks noGrp="1"/>
          </p:cNvSpPr>
          <p:nvPr>
            <p:ph idx="1"/>
          </p:nvPr>
        </p:nvSpPr>
        <p:spPr>
          <a:xfrm>
            <a:off x="655321" y="2575034"/>
            <a:ext cx="7118565" cy="4181095"/>
          </a:xfrm>
        </p:spPr>
        <p:txBody>
          <a:bodyPr vert="horz" lIns="91440" tIns="45720" rIns="91440" bIns="45720" rtlCol="0" anchor="t">
            <a:normAutofit/>
          </a:bodyPr>
          <a:lstStyle/>
          <a:p>
            <a:r>
              <a:rPr lang="en-US" sz="1800" dirty="0">
                <a:cs typeface="Calibri"/>
              </a:rPr>
              <a:t>If you bought your RPi with a pre-installed SD card you're good to go.</a:t>
            </a:r>
          </a:p>
          <a:p>
            <a:r>
              <a:rPr lang="en-US" sz="1800" dirty="0">
                <a:cs typeface="Calibri"/>
              </a:rPr>
              <a:t>If you have a blank SD card, do this weeks lab!</a:t>
            </a:r>
            <a:endParaRPr lang="en-US" sz="1800" dirty="0"/>
          </a:p>
          <a:p>
            <a:r>
              <a:rPr lang="en-US" sz="1800" dirty="0">
                <a:cs typeface="Calibri"/>
              </a:rPr>
              <a:t>Supported OS</a:t>
            </a:r>
          </a:p>
          <a:p>
            <a:pPr lvl="1"/>
            <a:r>
              <a:rPr lang="en-US" sz="1800" dirty="0">
                <a:cs typeface="Calibri"/>
              </a:rPr>
              <a:t>Raspbian (Debian optimized for </a:t>
            </a:r>
            <a:r>
              <a:rPr lang="en-US" sz="1800" dirty="0" err="1">
                <a:cs typeface="Calibri"/>
              </a:rPr>
              <a:t>Rpi</a:t>
            </a:r>
            <a:r>
              <a:rPr lang="en-US" sz="1800" dirty="0">
                <a:cs typeface="Calibri"/>
              </a:rPr>
              <a:t>)</a:t>
            </a:r>
          </a:p>
          <a:p>
            <a:pPr lvl="1"/>
            <a:r>
              <a:rPr lang="en-US" sz="1800" dirty="0">
                <a:cs typeface="Calibri"/>
              </a:rPr>
              <a:t>Debian (non-optimized)</a:t>
            </a:r>
          </a:p>
          <a:p>
            <a:pPr lvl="1"/>
            <a:r>
              <a:rPr lang="en-US" sz="1800" dirty="0">
                <a:cs typeface="Calibri"/>
              </a:rPr>
              <a:t>Arch Linux</a:t>
            </a:r>
          </a:p>
          <a:p>
            <a:pPr lvl="1"/>
            <a:r>
              <a:rPr lang="en-US" sz="1800" dirty="0">
                <a:cs typeface="Calibri"/>
              </a:rPr>
              <a:t>RISC OS</a:t>
            </a:r>
          </a:p>
          <a:p>
            <a:pPr lvl="1"/>
            <a:r>
              <a:rPr lang="en-US" sz="1800" dirty="0">
                <a:cs typeface="Calibri"/>
              </a:rPr>
              <a:t>NetBSD</a:t>
            </a:r>
          </a:p>
          <a:p>
            <a:pPr lvl="1"/>
            <a:r>
              <a:rPr lang="en-US" sz="1800" dirty="0" err="1">
                <a:cs typeface="Calibri"/>
              </a:rPr>
              <a:t>Openelec</a:t>
            </a:r>
            <a:r>
              <a:rPr lang="en-US" sz="1800" dirty="0">
                <a:cs typeface="Calibri"/>
              </a:rPr>
              <a:t> – an XBMC media center</a:t>
            </a:r>
          </a:p>
          <a:p>
            <a:pPr lvl="1"/>
            <a:r>
              <a:rPr lang="en-US" sz="1800" dirty="0" err="1">
                <a:cs typeface="Calibri"/>
              </a:rPr>
              <a:t>Pidora</a:t>
            </a:r>
            <a:r>
              <a:rPr lang="en-US" sz="1800" dirty="0">
                <a:cs typeface="Calibri"/>
              </a:rPr>
              <a:t> – Fedora remix</a:t>
            </a:r>
            <a:endParaRPr lang="en-US" dirty="0"/>
          </a:p>
          <a:p>
            <a:endParaRPr lang="en-US" sz="1800" dirty="0">
              <a:cs typeface="Calibri"/>
            </a:endParaRPr>
          </a:p>
        </p:txBody>
      </p:sp>
      <p:pic>
        <p:nvPicPr>
          <p:cNvPr id="6" name="Picture 4" descr="http://www.realwire.com/writeitfiles/debian-logo.jpg">
            <a:extLst>
              <a:ext uri="{FF2B5EF4-FFF2-40B4-BE49-F238E27FC236}">
                <a16:creationId xmlns:a16="http://schemas.microsoft.com/office/drawing/2014/main" id="{7C39C53C-859F-420B-84AF-30A9971C5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233" y="1275537"/>
            <a:ext cx="2016224" cy="9747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archlinux.org/static/logos/archlinux-logo-dark-1200dpi.png">
            <a:extLst>
              <a:ext uri="{FF2B5EF4-FFF2-40B4-BE49-F238E27FC236}">
                <a16:creationId xmlns:a16="http://schemas.microsoft.com/office/drawing/2014/main" id="{F5AF5A0D-8CAE-4D2D-B37F-0311841B9AF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73521" y="2209343"/>
            <a:ext cx="2667186" cy="8865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zenit.senecac.on.ca/wiki/imgs/Raspi-remix-14-horizontal.png">
            <a:extLst>
              <a:ext uri="{FF2B5EF4-FFF2-40B4-BE49-F238E27FC236}">
                <a16:creationId xmlns:a16="http://schemas.microsoft.com/office/drawing/2014/main" id="{6B4D57E8-A394-4305-B3A0-D90C742D7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3276195"/>
            <a:ext cx="2918228" cy="10960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raspbmc.com/wp-content/themes/raspbmc/images/logo.png">
            <a:extLst>
              <a:ext uri="{FF2B5EF4-FFF2-40B4-BE49-F238E27FC236}">
                <a16:creationId xmlns:a16="http://schemas.microsoft.com/office/drawing/2014/main" id="{29BB6294-F192-4BEC-BFBA-103A1D3E4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21" y="1340768"/>
            <a:ext cx="844313" cy="8443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www.xbmc-windows.de/wp-content/uploads/OpenELEC-logo.png">
            <a:extLst>
              <a:ext uri="{FF2B5EF4-FFF2-40B4-BE49-F238E27FC236}">
                <a16:creationId xmlns:a16="http://schemas.microsoft.com/office/drawing/2014/main" id="{8AD93558-0CE8-4846-BE78-9A9233400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618" y="4437112"/>
            <a:ext cx="3068800" cy="75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5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BB4E-A57A-4FAB-A81C-9ADEE61D8432}"/>
              </a:ext>
            </a:extLst>
          </p:cNvPr>
          <p:cNvSpPr>
            <a:spLocks noGrp="1"/>
          </p:cNvSpPr>
          <p:nvPr>
            <p:ph type="title"/>
          </p:nvPr>
        </p:nvSpPr>
        <p:spPr>
          <a:xfrm>
            <a:off x="838200" y="365125"/>
            <a:ext cx="10515600" cy="1325563"/>
          </a:xfrm>
        </p:spPr>
        <p:txBody>
          <a:bodyPr>
            <a:normAutofit/>
          </a:bodyPr>
          <a:lstStyle/>
          <a:p>
            <a:r>
              <a:rPr lang="en-US">
                <a:cs typeface="Calibri Light"/>
              </a:rPr>
              <a:t>What is a Raspberry Pi?</a:t>
            </a:r>
            <a:endParaRPr lang="en-US"/>
          </a:p>
        </p:txBody>
      </p:sp>
      <p:sp>
        <p:nvSpPr>
          <p:cNvPr id="3" name="Content Placeholder 2">
            <a:extLst>
              <a:ext uri="{FF2B5EF4-FFF2-40B4-BE49-F238E27FC236}">
                <a16:creationId xmlns:a16="http://schemas.microsoft.com/office/drawing/2014/main" id="{410E8F7E-49A3-4B47-98F3-C2604C8DD16E}"/>
              </a:ext>
            </a:extLst>
          </p:cNvPr>
          <p:cNvSpPr>
            <a:spLocks noGrp="1"/>
          </p:cNvSpPr>
          <p:nvPr>
            <p:ph idx="1"/>
          </p:nvPr>
        </p:nvSpPr>
        <p:spPr>
          <a:xfrm>
            <a:off x="838200" y="1336795"/>
            <a:ext cx="10627052" cy="872018"/>
          </a:xfrm>
        </p:spPr>
        <p:txBody>
          <a:bodyPr vert="horz" lIns="91440" tIns="45720" rIns="91440" bIns="45720" rtlCol="0" anchor="t">
            <a:normAutofit/>
          </a:bodyPr>
          <a:lstStyle/>
          <a:p>
            <a:r>
              <a:rPr lang="en-US" sz="2000">
                <a:cs typeface="Calibri"/>
              </a:rPr>
              <a:t>Low cost, single board computer</a:t>
            </a:r>
          </a:p>
          <a:p>
            <a:r>
              <a:rPr lang="en-US" sz="2000">
                <a:cs typeface="Calibri"/>
              </a:rPr>
              <a:t>Same features as most laptops/workstations</a:t>
            </a:r>
          </a:p>
          <a:p>
            <a:pPr marL="457200" lvl="1" indent="0">
              <a:buNone/>
            </a:pPr>
            <a:endParaRPr lang="en-US" sz="1600">
              <a:cs typeface="Calibri"/>
            </a:endParaRPr>
          </a:p>
        </p:txBody>
      </p:sp>
      <p:pic>
        <p:nvPicPr>
          <p:cNvPr id="6" name="Picture 6" descr="A circuit board&#10;&#10;Description generated with very high confidence">
            <a:extLst>
              <a:ext uri="{FF2B5EF4-FFF2-40B4-BE49-F238E27FC236}">
                <a16:creationId xmlns:a16="http://schemas.microsoft.com/office/drawing/2014/main" id="{68D78931-AB0E-42C0-8B91-D215673B11ED}"/>
              </a:ext>
            </a:extLst>
          </p:cNvPr>
          <p:cNvPicPr>
            <a:picLocks noChangeAspect="1"/>
          </p:cNvPicPr>
          <p:nvPr/>
        </p:nvPicPr>
        <p:blipFill rotWithShape="1">
          <a:blip r:embed="rId2"/>
          <a:srcRect r="3350" b="-2"/>
          <a:stretch/>
        </p:blipFill>
        <p:spPr>
          <a:xfrm>
            <a:off x="2877772" y="2407491"/>
            <a:ext cx="5456783" cy="3740719"/>
          </a:xfrm>
          <a:prstGeom prst="rect">
            <a:avLst/>
          </a:prstGeom>
        </p:spPr>
      </p:pic>
      <p:sp>
        <p:nvSpPr>
          <p:cNvPr id="9" name="TextBox 8">
            <a:extLst>
              <a:ext uri="{FF2B5EF4-FFF2-40B4-BE49-F238E27FC236}">
                <a16:creationId xmlns:a16="http://schemas.microsoft.com/office/drawing/2014/main" id="{29D99BA9-3E72-4D73-98A3-DAAA91BA023F}"/>
              </a:ext>
            </a:extLst>
          </p:cNvPr>
          <p:cNvSpPr txBox="1"/>
          <p:nvPr/>
        </p:nvSpPr>
        <p:spPr>
          <a:xfrm>
            <a:off x="8534396" y="3193212"/>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USB</a:t>
            </a:r>
            <a:r>
              <a:rPr lang="en-US" sz="2800" b="1">
                <a:cs typeface="Calibri"/>
              </a:rPr>
              <a:t> Ports</a:t>
            </a:r>
          </a:p>
        </p:txBody>
      </p:sp>
      <p:sp>
        <p:nvSpPr>
          <p:cNvPr id="10" name="TextBox 9">
            <a:extLst>
              <a:ext uri="{FF2B5EF4-FFF2-40B4-BE49-F238E27FC236}">
                <a16:creationId xmlns:a16="http://schemas.microsoft.com/office/drawing/2014/main" id="{33546317-6AC6-417A-8BC7-77D504BBC12F}"/>
              </a:ext>
            </a:extLst>
          </p:cNvPr>
          <p:cNvSpPr txBox="1"/>
          <p:nvPr/>
        </p:nvSpPr>
        <p:spPr>
          <a:xfrm>
            <a:off x="8735675" y="5134154"/>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RJ45 Ethernet</a:t>
            </a:r>
            <a:endParaRPr lang="en-US" sz="2800">
              <a:cs typeface="Calibri"/>
            </a:endParaRPr>
          </a:p>
        </p:txBody>
      </p:sp>
      <p:sp>
        <p:nvSpPr>
          <p:cNvPr id="11" name="TextBox 10">
            <a:extLst>
              <a:ext uri="{FF2B5EF4-FFF2-40B4-BE49-F238E27FC236}">
                <a16:creationId xmlns:a16="http://schemas.microsoft.com/office/drawing/2014/main" id="{10384684-84CD-4B34-9D5E-6B362C478360}"/>
              </a:ext>
            </a:extLst>
          </p:cNvPr>
          <p:cNvSpPr txBox="1"/>
          <p:nvPr/>
        </p:nvSpPr>
        <p:spPr>
          <a:xfrm>
            <a:off x="6579068" y="6341849"/>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3.5mm audio</a:t>
            </a:r>
            <a:endParaRPr lang="en-US" sz="2800"/>
          </a:p>
        </p:txBody>
      </p:sp>
      <p:sp>
        <p:nvSpPr>
          <p:cNvPr id="12" name="TextBox 11">
            <a:extLst>
              <a:ext uri="{FF2B5EF4-FFF2-40B4-BE49-F238E27FC236}">
                <a16:creationId xmlns:a16="http://schemas.microsoft.com/office/drawing/2014/main" id="{D64F8D5D-2E8E-4E0D-ADCE-6C04E02ED55D}"/>
              </a:ext>
            </a:extLst>
          </p:cNvPr>
          <p:cNvSpPr txBox="1"/>
          <p:nvPr/>
        </p:nvSpPr>
        <p:spPr>
          <a:xfrm>
            <a:off x="3416046" y="6341844"/>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HDMI</a:t>
            </a:r>
          </a:p>
        </p:txBody>
      </p:sp>
      <p:sp>
        <p:nvSpPr>
          <p:cNvPr id="13" name="TextBox 12">
            <a:extLst>
              <a:ext uri="{FF2B5EF4-FFF2-40B4-BE49-F238E27FC236}">
                <a16:creationId xmlns:a16="http://schemas.microsoft.com/office/drawing/2014/main" id="{9975982B-49E8-4230-9F1A-5B786DE5DE50}"/>
              </a:ext>
            </a:extLst>
          </p:cNvPr>
          <p:cNvSpPr txBox="1"/>
          <p:nvPr/>
        </p:nvSpPr>
        <p:spPr>
          <a:xfrm>
            <a:off x="253027" y="3868936"/>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LCD Display</a:t>
            </a:r>
            <a:endParaRPr lang="en-US"/>
          </a:p>
        </p:txBody>
      </p:sp>
      <p:sp>
        <p:nvSpPr>
          <p:cNvPr id="14" name="TextBox 13">
            <a:extLst>
              <a:ext uri="{FF2B5EF4-FFF2-40B4-BE49-F238E27FC236}">
                <a16:creationId xmlns:a16="http://schemas.microsoft.com/office/drawing/2014/main" id="{30183EC6-B858-4905-9E56-81A61301609F}"/>
              </a:ext>
            </a:extLst>
          </p:cNvPr>
          <p:cNvSpPr txBox="1"/>
          <p:nvPr/>
        </p:nvSpPr>
        <p:spPr>
          <a:xfrm>
            <a:off x="1518234" y="6341844"/>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Power</a:t>
            </a:r>
            <a:endParaRPr lang="en-US"/>
          </a:p>
        </p:txBody>
      </p:sp>
      <p:sp>
        <p:nvSpPr>
          <p:cNvPr id="15" name="TextBox 14">
            <a:extLst>
              <a:ext uri="{FF2B5EF4-FFF2-40B4-BE49-F238E27FC236}">
                <a16:creationId xmlns:a16="http://schemas.microsoft.com/office/drawing/2014/main" id="{2A6F9B14-7B44-4249-A971-E56E122634FC}"/>
              </a:ext>
            </a:extLst>
          </p:cNvPr>
          <p:cNvSpPr txBox="1"/>
          <p:nvPr/>
        </p:nvSpPr>
        <p:spPr>
          <a:xfrm>
            <a:off x="5615781" y="1697954"/>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cs typeface="Calibri"/>
              </a:rPr>
              <a:t>40 pin GPIO</a:t>
            </a:r>
            <a:endParaRPr lang="en-US"/>
          </a:p>
        </p:txBody>
      </p:sp>
      <p:cxnSp>
        <p:nvCxnSpPr>
          <p:cNvPr id="16" name="Straight Arrow Connector 15">
            <a:extLst>
              <a:ext uri="{FF2B5EF4-FFF2-40B4-BE49-F238E27FC236}">
                <a16:creationId xmlns:a16="http://schemas.microsoft.com/office/drawing/2014/main" id="{05937CF9-E37D-4435-A90A-74A0F3E8EA38}"/>
              </a:ext>
            </a:extLst>
          </p:cNvPr>
          <p:cNvCxnSpPr/>
          <p:nvPr/>
        </p:nvCxnSpPr>
        <p:spPr>
          <a:xfrm flipH="1" flipV="1">
            <a:off x="8436634" y="3073879"/>
            <a:ext cx="609600" cy="25016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6D7685B9-8C41-4FE3-887E-CC429586559E}"/>
              </a:ext>
            </a:extLst>
          </p:cNvPr>
          <p:cNvCxnSpPr>
            <a:cxnSpLocks/>
          </p:cNvCxnSpPr>
          <p:nvPr/>
        </p:nvCxnSpPr>
        <p:spPr>
          <a:xfrm flipH="1">
            <a:off x="8393505" y="3539704"/>
            <a:ext cx="767751" cy="61247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C1D395A-5112-4D30-950E-004156614BF5}"/>
              </a:ext>
            </a:extLst>
          </p:cNvPr>
          <p:cNvCxnSpPr>
            <a:cxnSpLocks/>
          </p:cNvCxnSpPr>
          <p:nvPr/>
        </p:nvCxnSpPr>
        <p:spPr>
          <a:xfrm flipH="1" flipV="1">
            <a:off x="8379125" y="5331124"/>
            <a:ext cx="652732" cy="575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95B800C-24F2-4E3F-939B-41AA574B9CF0}"/>
              </a:ext>
            </a:extLst>
          </p:cNvPr>
          <p:cNvCxnSpPr>
            <a:cxnSpLocks/>
          </p:cNvCxnSpPr>
          <p:nvPr/>
        </p:nvCxnSpPr>
        <p:spPr>
          <a:xfrm flipH="1" flipV="1">
            <a:off x="6495691" y="6236897"/>
            <a:ext cx="537714" cy="35080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3F735BB-3B4E-4A34-A1FF-99FB3C1357BC}"/>
              </a:ext>
            </a:extLst>
          </p:cNvPr>
          <p:cNvCxnSpPr>
            <a:cxnSpLocks/>
          </p:cNvCxnSpPr>
          <p:nvPr/>
        </p:nvCxnSpPr>
        <p:spPr>
          <a:xfrm flipH="1" flipV="1">
            <a:off x="4885425" y="6150637"/>
            <a:ext cx="20130" cy="26454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4C5AFBDE-36AB-4887-AED9-0BFCD8A7B508}"/>
              </a:ext>
            </a:extLst>
          </p:cNvPr>
          <p:cNvCxnSpPr>
            <a:cxnSpLocks/>
          </p:cNvCxnSpPr>
          <p:nvPr/>
        </p:nvCxnSpPr>
        <p:spPr>
          <a:xfrm flipV="1">
            <a:off x="2921481" y="6165011"/>
            <a:ext cx="641229" cy="32205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ACB58C4-AE40-4ADE-949C-5B7C60744332}"/>
              </a:ext>
            </a:extLst>
          </p:cNvPr>
          <p:cNvCxnSpPr>
            <a:cxnSpLocks/>
          </p:cNvCxnSpPr>
          <p:nvPr/>
        </p:nvCxnSpPr>
        <p:spPr>
          <a:xfrm flipV="1">
            <a:off x="2562046" y="4123425"/>
            <a:ext cx="411192" cy="3450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E2E83E63-089C-4F72-8B74-3FC1502EE61D}"/>
              </a:ext>
            </a:extLst>
          </p:cNvPr>
          <p:cNvCxnSpPr>
            <a:cxnSpLocks/>
          </p:cNvCxnSpPr>
          <p:nvPr/>
        </p:nvCxnSpPr>
        <p:spPr>
          <a:xfrm flipH="1">
            <a:off x="5345502" y="2145102"/>
            <a:ext cx="997789" cy="19553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7" name="Picture 7">
            <a:extLst>
              <a:ext uri="{FF2B5EF4-FFF2-40B4-BE49-F238E27FC236}">
                <a16:creationId xmlns:a16="http://schemas.microsoft.com/office/drawing/2014/main" id="{195D59ED-7032-4D73-AA04-1DD5E28F95F3}"/>
              </a:ext>
            </a:extLst>
          </p:cNvPr>
          <p:cNvPicPr>
            <a:picLocks noChangeAspect="1"/>
          </p:cNvPicPr>
          <p:nvPr/>
        </p:nvPicPr>
        <p:blipFill>
          <a:blip r:embed="rId3"/>
          <a:stretch>
            <a:fillRect/>
          </a:stretch>
        </p:blipFill>
        <p:spPr>
          <a:xfrm>
            <a:off x="8847737" y="1141113"/>
            <a:ext cx="1800225" cy="923925"/>
          </a:xfrm>
          <a:prstGeom prst="rect">
            <a:avLst/>
          </a:prstGeom>
        </p:spPr>
      </p:pic>
    </p:spTree>
    <p:extLst>
      <p:ext uri="{BB962C8B-B14F-4D97-AF65-F5344CB8AC3E}">
        <p14:creationId xmlns:p14="http://schemas.microsoft.com/office/powerpoint/2010/main" val="31466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9239-BC9A-48E3-AD5C-6A71D53ADA2E}"/>
              </a:ext>
            </a:extLst>
          </p:cNvPr>
          <p:cNvSpPr>
            <a:spLocks noGrp="1"/>
          </p:cNvSpPr>
          <p:nvPr>
            <p:ph type="title"/>
          </p:nvPr>
        </p:nvSpPr>
        <p:spPr/>
        <p:txBody>
          <a:bodyPr/>
          <a:lstStyle/>
          <a:p>
            <a:r>
              <a:rPr lang="en-US">
                <a:cs typeface="Calibri Light"/>
              </a:rPr>
              <a:t>Raspberry Pi - Storage</a:t>
            </a:r>
            <a:endParaRPr lang="en-US"/>
          </a:p>
        </p:txBody>
      </p:sp>
      <p:pic>
        <p:nvPicPr>
          <p:cNvPr id="4" name="Picture 4" descr="A circuit board&#10;&#10;Description generated with very high confidence">
            <a:extLst>
              <a:ext uri="{FF2B5EF4-FFF2-40B4-BE49-F238E27FC236}">
                <a16:creationId xmlns:a16="http://schemas.microsoft.com/office/drawing/2014/main" id="{6C8C5992-DC45-4528-A936-52F0C542C42B}"/>
              </a:ext>
            </a:extLst>
          </p:cNvPr>
          <p:cNvPicPr>
            <a:picLocks noGrp="1" noChangeAspect="1"/>
          </p:cNvPicPr>
          <p:nvPr>
            <p:ph idx="1"/>
          </p:nvPr>
        </p:nvPicPr>
        <p:blipFill>
          <a:blip r:embed="rId2"/>
          <a:stretch>
            <a:fillRect/>
          </a:stretch>
        </p:blipFill>
        <p:spPr>
          <a:xfrm>
            <a:off x="1614487" y="2224881"/>
            <a:ext cx="8172270" cy="3897881"/>
          </a:xfrm>
          <a:prstGeom prst="rect">
            <a:avLst/>
          </a:prstGeom>
        </p:spPr>
      </p:pic>
    </p:spTree>
    <p:extLst>
      <p:ext uri="{BB962C8B-B14F-4D97-AF65-F5344CB8AC3E}">
        <p14:creationId xmlns:p14="http://schemas.microsoft.com/office/powerpoint/2010/main" val="60167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58AE-6289-4380-BA0B-EC7D189F070E}"/>
              </a:ext>
            </a:extLst>
          </p:cNvPr>
          <p:cNvSpPr>
            <a:spLocks noGrp="1"/>
          </p:cNvSpPr>
          <p:nvPr>
            <p:ph type="title"/>
          </p:nvPr>
        </p:nvSpPr>
        <p:spPr>
          <a:xfrm>
            <a:off x="821516" y="640263"/>
            <a:ext cx="6204984" cy="1344975"/>
          </a:xfrm>
        </p:spPr>
        <p:txBody>
          <a:bodyPr>
            <a:normAutofit/>
          </a:bodyPr>
          <a:lstStyle/>
          <a:p>
            <a:r>
              <a:rPr lang="en-US" sz="4000">
                <a:cs typeface="Calibri Light"/>
              </a:rPr>
              <a:t>History</a:t>
            </a:r>
            <a:endParaRPr lang="en-US" sz="4000"/>
          </a:p>
        </p:txBody>
      </p:sp>
      <p:sp>
        <p:nvSpPr>
          <p:cNvPr id="3" name="Content Placeholder 2">
            <a:extLst>
              <a:ext uri="{FF2B5EF4-FFF2-40B4-BE49-F238E27FC236}">
                <a16:creationId xmlns:a16="http://schemas.microsoft.com/office/drawing/2014/main" id="{E2496507-F61B-403D-9204-FEFEBA8621A4}"/>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dirty="0">
                <a:cs typeface="Calibri"/>
              </a:rPr>
              <a:t>Launched in 2012</a:t>
            </a:r>
            <a:endParaRPr lang="en-US" sz="2400" dirty="0"/>
          </a:p>
          <a:p>
            <a:r>
              <a:rPr lang="en-US" sz="2400" dirty="0">
                <a:cs typeface="Calibri"/>
              </a:rPr>
              <a:t>Inspired by Acorn's BBC Micro from 1981</a:t>
            </a:r>
          </a:p>
          <a:p>
            <a:r>
              <a:rPr lang="en-US" sz="2400" dirty="0">
                <a:cs typeface="Calibri"/>
              </a:rPr>
              <a:t>Original concept to inspire/educate kids</a:t>
            </a:r>
          </a:p>
          <a:p>
            <a:r>
              <a:rPr lang="en-US" sz="2400" dirty="0">
                <a:cs typeface="Calibri"/>
              </a:rPr>
              <a:t>Used a lot in 3rd level/home</a:t>
            </a:r>
          </a:p>
          <a:p>
            <a:endParaRPr lang="en-US" sz="2400" dirty="0">
              <a:cs typeface="Calibri"/>
            </a:endParaRPr>
          </a:p>
        </p:txBody>
      </p:sp>
      <p:pic>
        <p:nvPicPr>
          <p:cNvPr id="4" name="Picture 4" descr="A close up of a typewriter&#10;&#10;Description generated with very high confidence">
            <a:extLst>
              <a:ext uri="{FF2B5EF4-FFF2-40B4-BE49-F238E27FC236}">
                <a16:creationId xmlns:a16="http://schemas.microsoft.com/office/drawing/2014/main" id="{C1E1FDBD-E726-4DF6-BABA-463613530F26}"/>
              </a:ext>
            </a:extLst>
          </p:cNvPr>
          <p:cNvPicPr>
            <a:picLocks noChangeAspect="1"/>
          </p:cNvPicPr>
          <p:nvPr/>
        </p:nvPicPr>
        <p:blipFill rotWithShape="1">
          <a:blip r:embed="rId2"/>
          <a:srcRect t="18339"/>
          <a:stretch/>
        </p:blipFill>
        <p:spPr>
          <a:xfrm>
            <a:off x="8692192" y="321286"/>
            <a:ext cx="3179768" cy="1797171"/>
          </a:xfrm>
          <a:prstGeom prst="rect">
            <a:avLst/>
          </a:prstGeom>
        </p:spPr>
      </p:pic>
      <p:pic>
        <p:nvPicPr>
          <p:cNvPr id="6" name="Picture 6" descr="A circuit board&#10;&#10;Description generated with very high confidence">
            <a:extLst>
              <a:ext uri="{FF2B5EF4-FFF2-40B4-BE49-F238E27FC236}">
                <a16:creationId xmlns:a16="http://schemas.microsoft.com/office/drawing/2014/main" id="{D0A057D9-AF65-49C1-AF24-E122081419B5}"/>
              </a:ext>
            </a:extLst>
          </p:cNvPr>
          <p:cNvPicPr>
            <a:picLocks noChangeAspect="1"/>
          </p:cNvPicPr>
          <p:nvPr/>
        </p:nvPicPr>
        <p:blipFill rotWithShape="1">
          <a:blip r:embed="rId3"/>
          <a:srcRect l="8954" r="11727" b="3"/>
          <a:stretch/>
        </p:blipFill>
        <p:spPr>
          <a:xfrm>
            <a:off x="8390266" y="3475906"/>
            <a:ext cx="3481694" cy="2914542"/>
          </a:xfrm>
          <a:prstGeom prst="rect">
            <a:avLst/>
          </a:prstGeom>
        </p:spPr>
      </p:pic>
      <p:sp>
        <p:nvSpPr>
          <p:cNvPr id="8" name="TextBox 7">
            <a:extLst>
              <a:ext uri="{FF2B5EF4-FFF2-40B4-BE49-F238E27FC236}">
                <a16:creationId xmlns:a16="http://schemas.microsoft.com/office/drawing/2014/main" id="{45108C0A-F591-4A2F-928D-1749CDC010C7}"/>
              </a:ext>
            </a:extLst>
          </p:cNvPr>
          <p:cNvSpPr txBox="1"/>
          <p:nvPr/>
        </p:nvSpPr>
        <p:spPr>
          <a:xfrm>
            <a:off x="6780361" y="84970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1981</a:t>
            </a:r>
          </a:p>
        </p:txBody>
      </p:sp>
      <p:sp>
        <p:nvSpPr>
          <p:cNvPr id="9" name="Arrow: Down 8">
            <a:extLst>
              <a:ext uri="{FF2B5EF4-FFF2-40B4-BE49-F238E27FC236}">
                <a16:creationId xmlns:a16="http://schemas.microsoft.com/office/drawing/2014/main" id="{53C5155A-C556-4B79-8165-D8EC81123FA1}"/>
              </a:ext>
            </a:extLst>
          </p:cNvPr>
          <p:cNvSpPr/>
          <p:nvPr/>
        </p:nvSpPr>
        <p:spPr>
          <a:xfrm>
            <a:off x="10037495" y="241502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F1EE43F-CBE2-498C-80BC-F78F0BA63FD4}"/>
              </a:ext>
            </a:extLst>
          </p:cNvPr>
          <p:cNvSpPr txBox="1"/>
          <p:nvPr/>
        </p:nvSpPr>
        <p:spPr>
          <a:xfrm>
            <a:off x="6837870" y="483223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2016</a:t>
            </a:r>
            <a:endParaRPr lang="en-US"/>
          </a:p>
        </p:txBody>
      </p:sp>
    </p:spTree>
    <p:extLst>
      <p:ext uri="{BB962C8B-B14F-4D97-AF65-F5344CB8AC3E}">
        <p14:creationId xmlns:p14="http://schemas.microsoft.com/office/powerpoint/2010/main" val="157945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Raspberry Pi - Hardware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vert="horz" lIns="91440" tIns="45720" rIns="91440" bIns="45720" rtlCol="0" anchor="t">
            <a:normAutofit/>
          </a:bodyPr>
          <a:lstStyle/>
          <a:p>
            <a:r>
              <a:rPr lang="en-US" altLang="ko-KR" sz="2000"/>
              <a:t>Processor and Memory</a:t>
            </a:r>
            <a:r>
              <a:rPr lang="en-US" altLang="ko-KR" sz="2000">
                <a:cs typeface="Calibri"/>
              </a:rPr>
              <a:t> (for pi 3 B+)</a:t>
            </a:r>
            <a:endParaRPr lang="en-US" sz="2000"/>
          </a:p>
          <a:p>
            <a:pPr lvl="1"/>
            <a:r>
              <a:rPr lang="en-US" altLang="ko-KR" sz="2000"/>
              <a:t>Broadcom 2836 System On Chip</a:t>
            </a:r>
            <a:endParaRPr lang="en-US" altLang="ko-KR" sz="2000">
              <a:cs typeface="Calibri"/>
            </a:endParaRPr>
          </a:p>
          <a:p>
            <a:pPr lvl="2"/>
            <a:r>
              <a:rPr lang="en-US" altLang="ko-KR"/>
              <a:t>64 bit ARM RISC CPU core (not x86 compatible)</a:t>
            </a:r>
            <a:endParaRPr lang="en-US" altLang="ko-KR">
              <a:cs typeface="Calibri"/>
            </a:endParaRPr>
          </a:p>
          <a:p>
            <a:pPr lvl="2"/>
            <a:r>
              <a:rPr lang="en-US" altLang="ko-KR"/>
              <a:t>Videocore IV GPU</a:t>
            </a:r>
            <a:endParaRPr lang="en-US" altLang="ko-KR">
              <a:cs typeface="Calibri"/>
            </a:endParaRPr>
          </a:p>
          <a:p>
            <a:pPr lvl="1"/>
            <a:r>
              <a:rPr lang="en-US" altLang="ko-KR" sz="2000"/>
              <a:t>Default clock is 1200Mhz. Overclocking not permitted in Rpi-3</a:t>
            </a:r>
            <a:endParaRPr lang="en-US" altLang="ko-KR" sz="2000">
              <a:cs typeface="Calibri"/>
            </a:endParaRPr>
          </a:p>
          <a:p>
            <a:pPr lvl="1"/>
            <a:r>
              <a:rPr lang="en-US" altLang="ko-KR" sz="2000"/>
              <a:t>GPU is basically as powerful as what was on the original Xbox</a:t>
            </a:r>
            <a:endParaRPr lang="en-US" altLang="ko-KR" sz="2000">
              <a:cs typeface="Calibri"/>
            </a:endParaRPr>
          </a:p>
          <a:p>
            <a:r>
              <a:rPr lang="en-US" altLang="ko-KR" sz="2000"/>
              <a:t>Mass Storage: micro SD card</a:t>
            </a:r>
            <a:endParaRPr lang="en-US" altLang="ko-KR" sz="2000">
              <a:cs typeface="Calibri"/>
            </a:endParaRPr>
          </a:p>
          <a:p>
            <a:pPr lvl="1"/>
            <a:r>
              <a:rPr lang="en-US" altLang="ko-KR" sz="2000"/>
              <a:t>Any SD card</a:t>
            </a:r>
            <a:endParaRPr lang="en-US" altLang="ko-KR" sz="2000">
              <a:cs typeface="Calibri"/>
            </a:endParaRPr>
          </a:p>
          <a:p>
            <a:pPr lvl="1"/>
            <a:r>
              <a:rPr lang="en-US" altLang="ko-KR" sz="2000"/>
              <a:t>Kernel boots from SD card</a:t>
            </a:r>
            <a:endParaRPr lang="en-US" altLang="ko-KR" sz="2000">
              <a:cs typeface="Calibri"/>
            </a:endParaRPr>
          </a:p>
          <a:p>
            <a:pPr lvl="1"/>
            <a:r>
              <a:rPr lang="en-US" altLang="ko-KR" sz="2000"/>
              <a:t>Easy to access root FS on other device</a:t>
            </a:r>
            <a:endParaRPr lang="ko-KR" altLang="en-US" sz="2000">
              <a:latin typeface="맑은 고딕"/>
              <a:ea typeface="맑은 고딕"/>
            </a:endParaRPr>
          </a:p>
          <a:p>
            <a:pPr lvl="1"/>
            <a:endParaRPr lang="ko-KR" altLang="en-US" sz="2000">
              <a:latin typeface="맑은 고딕"/>
              <a:ea typeface="맑은 고딕"/>
            </a:endParaRPr>
          </a:p>
        </p:txBody>
      </p:sp>
      <p:pic>
        <p:nvPicPr>
          <p:cNvPr id="5" name="Picture 2" descr="http://www.auseparts.com.au/image/catalog/Raspi3/Raspi%203%20Layou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992" r="19387"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CC3AA60A-E467-4DB9-BF1F-F60A1C08184A}" type="slidenum">
              <a:rPr lang="en-US" smtClean="0"/>
              <a:pPr>
                <a:spcAft>
                  <a:spcPts val="600"/>
                </a:spcAft>
              </a:pPr>
              <a:t>5</a:t>
            </a:fld>
            <a:endParaRPr lang="en-US"/>
          </a:p>
        </p:txBody>
      </p:sp>
    </p:spTree>
    <p:extLst>
      <p:ext uri="{BB962C8B-B14F-4D97-AF65-F5344CB8AC3E}">
        <p14:creationId xmlns:p14="http://schemas.microsoft.com/office/powerpoint/2010/main" val="304122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esktop computer monitor sitting on a table&#10;&#10;Description generated with high confidence">
            <a:extLst>
              <a:ext uri="{FF2B5EF4-FFF2-40B4-BE49-F238E27FC236}">
                <a16:creationId xmlns:a16="http://schemas.microsoft.com/office/drawing/2014/main" id="{371D97A6-2A50-45CC-B107-0E67994ABA0A}"/>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3D5CD2-6632-428D-9761-B64F52FCD9FE}"/>
              </a:ext>
            </a:extLst>
          </p:cNvPr>
          <p:cNvSpPr>
            <a:spLocks noGrp="1"/>
          </p:cNvSpPr>
          <p:nvPr>
            <p:ph type="title"/>
          </p:nvPr>
        </p:nvSpPr>
        <p:spPr>
          <a:xfrm>
            <a:off x="838200" y="365125"/>
            <a:ext cx="3822189" cy="1899912"/>
          </a:xfrm>
        </p:spPr>
        <p:txBody>
          <a:bodyPr>
            <a:normAutofit/>
          </a:bodyPr>
          <a:lstStyle/>
          <a:p>
            <a:r>
              <a:rPr lang="en-US" sz="4000">
                <a:cs typeface="Calibri Light"/>
              </a:rPr>
              <a:t>Getting Started -Conventional</a:t>
            </a:r>
            <a:endParaRPr lang="en-US" sz="4000"/>
          </a:p>
        </p:txBody>
      </p:sp>
      <p:sp>
        <p:nvSpPr>
          <p:cNvPr id="3" name="Content Placeholder 2">
            <a:extLst>
              <a:ext uri="{FF2B5EF4-FFF2-40B4-BE49-F238E27FC236}">
                <a16:creationId xmlns:a16="http://schemas.microsoft.com/office/drawing/2014/main" id="{B468CA41-D35F-4735-A237-AA8D44171730}"/>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a:cs typeface="Calibri"/>
              </a:rPr>
              <a:t>Raspberry Pi 3 B</a:t>
            </a:r>
          </a:p>
          <a:p>
            <a:r>
              <a:rPr lang="en-US" sz="2000">
                <a:cs typeface="Calibri"/>
              </a:rPr>
              <a:t>Keyboard and mouse</a:t>
            </a:r>
          </a:p>
          <a:p>
            <a:r>
              <a:rPr lang="en-US" sz="2000">
                <a:cs typeface="Calibri"/>
              </a:rPr>
              <a:t>HDMI display monitor</a:t>
            </a:r>
          </a:p>
          <a:p>
            <a:r>
              <a:rPr lang="en-US" sz="2000">
                <a:cs typeface="Calibri"/>
              </a:rPr>
              <a:t>SD Card (8 GB+ recommended)</a:t>
            </a:r>
          </a:p>
          <a:p>
            <a:r>
              <a:rPr lang="en-US" sz="2000">
                <a:cs typeface="Calibri"/>
              </a:rPr>
              <a:t>SD Card Reader (usually a laptop)</a:t>
            </a:r>
          </a:p>
        </p:txBody>
      </p:sp>
    </p:spTree>
    <p:extLst>
      <p:ext uri="{BB962C8B-B14F-4D97-AF65-F5344CB8AC3E}">
        <p14:creationId xmlns:p14="http://schemas.microsoft.com/office/powerpoint/2010/main" val="365938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F583-2B22-4E59-B674-62D171CCEF7A}"/>
              </a:ext>
            </a:extLst>
          </p:cNvPr>
          <p:cNvSpPr>
            <a:spLocks noGrp="1"/>
          </p:cNvSpPr>
          <p:nvPr>
            <p:ph type="title"/>
          </p:nvPr>
        </p:nvSpPr>
        <p:spPr/>
        <p:txBody>
          <a:bodyPr/>
          <a:lstStyle/>
          <a:p>
            <a:r>
              <a:rPr lang="en-US">
                <a:cs typeface="Calibri Light"/>
              </a:rPr>
              <a:t>Getting Started –Headless</a:t>
            </a:r>
            <a:endParaRPr lang="en-US"/>
          </a:p>
        </p:txBody>
      </p:sp>
      <p:sp>
        <p:nvSpPr>
          <p:cNvPr id="3" name="Content Placeholder 2">
            <a:extLst>
              <a:ext uri="{FF2B5EF4-FFF2-40B4-BE49-F238E27FC236}">
                <a16:creationId xmlns:a16="http://schemas.microsoft.com/office/drawing/2014/main" id="{9B626A47-6600-430D-9435-47DF5E60B4AA}"/>
              </a:ext>
            </a:extLst>
          </p:cNvPr>
          <p:cNvSpPr>
            <a:spLocks noGrp="1"/>
          </p:cNvSpPr>
          <p:nvPr>
            <p:ph idx="1"/>
          </p:nvPr>
        </p:nvSpPr>
        <p:spPr/>
        <p:txBody>
          <a:bodyPr vert="horz" lIns="91440" tIns="45720" rIns="91440" bIns="45720" rtlCol="0" anchor="t">
            <a:normAutofit/>
          </a:bodyPr>
          <a:lstStyle/>
          <a:p>
            <a:r>
              <a:rPr lang="en-US" dirty="0">
                <a:cs typeface="Calibri"/>
              </a:rPr>
              <a:t>Raspberry Pi 3 B or higher</a:t>
            </a:r>
          </a:p>
          <a:p>
            <a:r>
              <a:rPr lang="en-US" strike="sngStrike" dirty="0">
                <a:cs typeface="Calibri"/>
              </a:rPr>
              <a:t>Keyboard and mouse</a:t>
            </a:r>
          </a:p>
          <a:p>
            <a:r>
              <a:rPr lang="en-US" strike="sngStrike" dirty="0">
                <a:cs typeface="Calibri"/>
              </a:rPr>
              <a:t>HDMI display monitor</a:t>
            </a:r>
          </a:p>
          <a:p>
            <a:r>
              <a:rPr lang="en-US" dirty="0">
                <a:cs typeface="Calibri"/>
              </a:rPr>
              <a:t>SD Card (8 GB+ recommended)</a:t>
            </a:r>
          </a:p>
          <a:p>
            <a:r>
              <a:rPr lang="en-US" dirty="0">
                <a:cs typeface="Calibri"/>
              </a:rPr>
              <a:t>SD Card Reader (usually a laptop)</a:t>
            </a:r>
          </a:p>
          <a:p>
            <a:r>
              <a:rPr lang="en-US" dirty="0">
                <a:cs typeface="Calibri"/>
              </a:rPr>
              <a:t>Accessible </a:t>
            </a:r>
            <a:r>
              <a:rPr lang="en-US" dirty="0" err="1">
                <a:cs typeface="Calibri"/>
              </a:rPr>
              <a:t>WiFi</a:t>
            </a:r>
            <a:r>
              <a:rPr lang="en-US" dirty="0">
                <a:cs typeface="Calibri"/>
              </a:rPr>
              <a:t> network</a:t>
            </a:r>
          </a:p>
        </p:txBody>
      </p:sp>
      <p:pic>
        <p:nvPicPr>
          <p:cNvPr id="4" name="Picture 4" descr="A circuit board&#10;&#10;Description generated with very high confidence">
            <a:extLst>
              <a:ext uri="{FF2B5EF4-FFF2-40B4-BE49-F238E27FC236}">
                <a16:creationId xmlns:a16="http://schemas.microsoft.com/office/drawing/2014/main" id="{2AD1C7CF-323D-490D-A408-91F763A2F4C9}"/>
              </a:ext>
            </a:extLst>
          </p:cNvPr>
          <p:cNvPicPr>
            <a:picLocks noChangeAspect="1"/>
          </p:cNvPicPr>
          <p:nvPr/>
        </p:nvPicPr>
        <p:blipFill>
          <a:blip r:embed="rId2"/>
          <a:stretch>
            <a:fillRect/>
          </a:stretch>
        </p:blipFill>
        <p:spPr>
          <a:xfrm>
            <a:off x="8160589" y="1224981"/>
            <a:ext cx="2743200" cy="1820113"/>
          </a:xfrm>
          <a:prstGeom prst="rect">
            <a:avLst/>
          </a:prstGeom>
        </p:spPr>
      </p:pic>
      <p:pic>
        <p:nvPicPr>
          <p:cNvPr id="6" name="Picture 6">
            <a:extLst>
              <a:ext uri="{FF2B5EF4-FFF2-40B4-BE49-F238E27FC236}">
                <a16:creationId xmlns:a16="http://schemas.microsoft.com/office/drawing/2014/main" id="{32A135B4-2649-40F1-AA10-1220E8546BB0}"/>
              </a:ext>
            </a:extLst>
          </p:cNvPr>
          <p:cNvPicPr>
            <a:picLocks noChangeAspect="1"/>
          </p:cNvPicPr>
          <p:nvPr/>
        </p:nvPicPr>
        <p:blipFill>
          <a:blip r:embed="rId3"/>
          <a:stretch>
            <a:fillRect/>
          </a:stretch>
        </p:blipFill>
        <p:spPr>
          <a:xfrm>
            <a:off x="9267649" y="3049439"/>
            <a:ext cx="1564257" cy="1564257"/>
          </a:xfrm>
          <a:prstGeom prst="rect">
            <a:avLst/>
          </a:prstGeom>
        </p:spPr>
      </p:pic>
      <p:pic>
        <p:nvPicPr>
          <p:cNvPr id="8" name="Picture 8" descr="A close up of a logo&#10;&#10;Description generated with very high confidence">
            <a:extLst>
              <a:ext uri="{FF2B5EF4-FFF2-40B4-BE49-F238E27FC236}">
                <a16:creationId xmlns:a16="http://schemas.microsoft.com/office/drawing/2014/main" id="{9DDDAE7F-7040-419F-9DB9-36880A395102}"/>
              </a:ext>
            </a:extLst>
          </p:cNvPr>
          <p:cNvPicPr>
            <a:picLocks noChangeAspect="1"/>
          </p:cNvPicPr>
          <p:nvPr/>
        </p:nvPicPr>
        <p:blipFill>
          <a:blip r:embed="rId4"/>
          <a:stretch>
            <a:fillRect/>
          </a:stretch>
        </p:blipFill>
        <p:spPr>
          <a:xfrm>
            <a:off x="8778814" y="4789097"/>
            <a:ext cx="1679276" cy="1664899"/>
          </a:xfrm>
          <a:prstGeom prst="rect">
            <a:avLst/>
          </a:prstGeom>
        </p:spPr>
      </p:pic>
      <p:sp>
        <p:nvSpPr>
          <p:cNvPr id="10" name="Arrow: Left-Right 9">
            <a:extLst>
              <a:ext uri="{FF2B5EF4-FFF2-40B4-BE49-F238E27FC236}">
                <a16:creationId xmlns:a16="http://schemas.microsoft.com/office/drawing/2014/main" id="{B3A3B9D2-2D1D-41E7-95D0-21DF227F751E}"/>
              </a:ext>
            </a:extLst>
          </p:cNvPr>
          <p:cNvSpPr/>
          <p:nvPr/>
        </p:nvSpPr>
        <p:spPr>
          <a:xfrm rot="5400000">
            <a:off x="8169303" y="3704269"/>
            <a:ext cx="1690604"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SSH</a:t>
            </a:r>
            <a:endParaRPr lang="en-US"/>
          </a:p>
        </p:txBody>
      </p:sp>
    </p:spTree>
    <p:extLst>
      <p:ext uri="{BB962C8B-B14F-4D97-AF65-F5344CB8AC3E}">
        <p14:creationId xmlns:p14="http://schemas.microsoft.com/office/powerpoint/2010/main" val="100937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2484-B1EA-4545-B97A-3D9C385FC7D3}"/>
              </a:ext>
            </a:extLst>
          </p:cNvPr>
          <p:cNvSpPr>
            <a:spLocks noGrp="1"/>
          </p:cNvSpPr>
          <p:nvPr>
            <p:ph type="title"/>
          </p:nvPr>
        </p:nvSpPr>
        <p:spPr>
          <a:xfrm>
            <a:off x="648929" y="629266"/>
            <a:ext cx="3505495" cy="1622321"/>
          </a:xfrm>
        </p:spPr>
        <p:txBody>
          <a:bodyPr>
            <a:normAutofit/>
          </a:bodyPr>
          <a:lstStyle/>
          <a:p>
            <a:r>
              <a:rPr lang="en-IE" dirty="0"/>
              <a:t>Secure Shell (SSH)</a:t>
            </a:r>
          </a:p>
        </p:txBody>
      </p:sp>
      <p:sp>
        <p:nvSpPr>
          <p:cNvPr id="3" name="Content Placeholder 2">
            <a:extLst>
              <a:ext uri="{FF2B5EF4-FFF2-40B4-BE49-F238E27FC236}">
                <a16:creationId xmlns:a16="http://schemas.microsoft.com/office/drawing/2014/main" id="{6EFF34C8-6010-4ECF-92F3-047928223A60}"/>
              </a:ext>
            </a:extLst>
          </p:cNvPr>
          <p:cNvSpPr>
            <a:spLocks noGrp="1"/>
          </p:cNvSpPr>
          <p:nvPr>
            <p:ph idx="1"/>
          </p:nvPr>
        </p:nvSpPr>
        <p:spPr>
          <a:xfrm>
            <a:off x="648931" y="2438400"/>
            <a:ext cx="3505494" cy="3785419"/>
          </a:xfrm>
        </p:spPr>
        <p:txBody>
          <a:bodyPr>
            <a:normAutofit/>
          </a:bodyPr>
          <a:lstStyle/>
          <a:p>
            <a:r>
              <a:rPr lang="en-GB" sz="1300" dirty="0"/>
              <a:t>Cryptographic Network Protocol for operating over an unsecured network.</a:t>
            </a:r>
          </a:p>
          <a:p>
            <a:r>
              <a:rPr lang="en-GB" sz="1300" dirty="0"/>
              <a:t>Typically used for remote command-line, login, and remote command execution.</a:t>
            </a:r>
          </a:p>
          <a:p>
            <a:pPr lvl="1"/>
            <a:r>
              <a:rPr lang="en-GB" sz="1300" dirty="0"/>
              <a:t>Can use with </a:t>
            </a:r>
            <a:r>
              <a:rPr lang="en-GB" sz="1300" dirty="0" err="1"/>
              <a:t>Rpi</a:t>
            </a:r>
            <a:r>
              <a:rPr lang="en-GB" sz="1300" dirty="0"/>
              <a:t> to remotely log in/open remote terminal</a:t>
            </a:r>
          </a:p>
          <a:p>
            <a:pPr lvl="1"/>
            <a:r>
              <a:rPr lang="en-GB" sz="1300" dirty="0"/>
              <a:t>Can also set up Routers/Switches with SSH to remotely configure them.</a:t>
            </a:r>
          </a:p>
          <a:p>
            <a:r>
              <a:rPr lang="en-IE" sz="1300" dirty="0"/>
              <a:t>Replaces unsecure Telnet</a:t>
            </a:r>
          </a:p>
          <a:p>
            <a:r>
              <a:rPr lang="en-IE" sz="1300" dirty="0"/>
              <a:t>In our mode of operation, </a:t>
            </a:r>
            <a:r>
              <a:rPr lang="en-GB" sz="1300" dirty="0"/>
              <a:t>use automatically generated public-private key pairs to simply encrypt a network connection.</a:t>
            </a:r>
          </a:p>
          <a:p>
            <a:pPr lvl="1"/>
            <a:r>
              <a:rPr lang="en-GB" sz="1300" dirty="0"/>
              <a:t>list of authorized public keys is typically stored in the home directory of the user that is allowed to log in remotely.</a:t>
            </a:r>
            <a:endParaRPr lang="en-IE" sz="1300" dirty="0"/>
          </a:p>
        </p:txBody>
      </p:sp>
      <p:sp>
        <p:nvSpPr>
          <p:cNvPr id="2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imeline&#10;&#10;Description automatically generated">
            <a:extLst>
              <a:ext uri="{FF2B5EF4-FFF2-40B4-BE49-F238E27FC236}">
                <a16:creationId xmlns:a16="http://schemas.microsoft.com/office/drawing/2014/main" id="{B802B712-3AB1-40E0-95B0-14A3CB90A6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05862" y="2042931"/>
            <a:ext cx="6019331" cy="2768891"/>
          </a:xfrm>
          <a:prstGeom prst="rect">
            <a:avLst/>
          </a:prstGeom>
          <a:effectLst/>
        </p:spPr>
      </p:pic>
      <p:sp>
        <p:nvSpPr>
          <p:cNvPr id="6" name="TextBox 5">
            <a:extLst>
              <a:ext uri="{FF2B5EF4-FFF2-40B4-BE49-F238E27FC236}">
                <a16:creationId xmlns:a16="http://schemas.microsoft.com/office/drawing/2014/main" id="{D52CE909-BD03-4DB6-801C-37D8F06626D8}"/>
              </a:ext>
            </a:extLst>
          </p:cNvPr>
          <p:cNvSpPr txBox="1"/>
          <p:nvPr/>
        </p:nvSpPr>
        <p:spPr>
          <a:xfrm>
            <a:off x="5646156" y="6477458"/>
            <a:ext cx="2440091" cy="200055"/>
          </a:xfrm>
          <a:prstGeom prst="rect">
            <a:avLst/>
          </a:prstGeom>
          <a:solidFill>
            <a:srgbClr val="000000"/>
          </a:solidFill>
        </p:spPr>
        <p:txBody>
          <a:bodyPr wrap="none" rtlCol="0">
            <a:spAutoFit/>
          </a:bodyPr>
          <a:lstStyle/>
          <a:p>
            <a:pPr algn="r">
              <a:spcAft>
                <a:spcPts val="600"/>
              </a:spcAft>
            </a:pPr>
            <a:r>
              <a:rPr lang="en-IE" sz="700" dirty="0">
                <a:solidFill>
                  <a:srgbClr val="FFFFFF"/>
                </a:solidFill>
                <a:hlinkClick r:id="rId3" tooltip="https://www.digitalocean.com/community/tutorials/how-to-log-into-a-vps-with-putty-windows-users">
                  <a:extLst>
                    <a:ext uri="{A12FA001-AC4F-418D-AE19-62706E023703}">
                      <ahyp:hlinkClr xmlns:ahyp="http://schemas.microsoft.com/office/drawing/2018/hyperlinkcolor" val="tx"/>
                    </a:ext>
                  </a:extLst>
                </a:hlinkClick>
              </a:rPr>
              <a:t>This Photo</a:t>
            </a:r>
            <a:r>
              <a:rPr lang="en-IE" sz="700" dirty="0">
                <a:solidFill>
                  <a:srgbClr val="FFFFFF"/>
                </a:solidFill>
              </a:rPr>
              <a:t> by Unknown Author is licensed under </a:t>
            </a:r>
            <a:r>
              <a:rPr lang="en-IE"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IE" sz="700" dirty="0">
              <a:solidFill>
                <a:srgbClr val="FFFFFF"/>
              </a:solidFill>
            </a:endParaRPr>
          </a:p>
        </p:txBody>
      </p:sp>
    </p:spTree>
    <p:extLst>
      <p:ext uri="{BB962C8B-B14F-4D97-AF65-F5344CB8AC3E}">
        <p14:creationId xmlns:p14="http://schemas.microsoft.com/office/powerpoint/2010/main" val="104237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FB98D-5F21-46D7-B719-634316550212}"/>
              </a:ext>
            </a:extLst>
          </p:cNvPr>
          <p:cNvSpPr>
            <a:spLocks noGrp="1"/>
          </p:cNvSpPr>
          <p:nvPr>
            <p:ph type="title"/>
          </p:nvPr>
        </p:nvSpPr>
        <p:spPr>
          <a:xfrm>
            <a:off x="640080" y="329184"/>
            <a:ext cx="6894576" cy="1783080"/>
          </a:xfrm>
        </p:spPr>
        <p:txBody>
          <a:bodyPr anchor="b">
            <a:normAutofit/>
          </a:bodyPr>
          <a:lstStyle/>
          <a:p>
            <a:r>
              <a:rPr lang="en-IE" sz="5400" dirty="0"/>
              <a:t>SSH: </a:t>
            </a: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9507E1-4F82-4FD2-8206-4E82E48784AB}"/>
              </a:ext>
            </a:extLst>
          </p:cNvPr>
          <p:cNvSpPr>
            <a:spLocks noGrp="1"/>
          </p:cNvSpPr>
          <p:nvPr>
            <p:ph idx="1"/>
          </p:nvPr>
        </p:nvSpPr>
        <p:spPr>
          <a:xfrm>
            <a:off x="640080" y="2706624"/>
            <a:ext cx="6894576" cy="3483864"/>
          </a:xfrm>
        </p:spPr>
        <p:txBody>
          <a:bodyPr>
            <a:normAutofit/>
          </a:bodyPr>
          <a:lstStyle/>
          <a:p>
            <a:r>
              <a:rPr lang="en-IE" sz="2200" dirty="0"/>
              <a:t>SSH is present on most Operating Systems</a:t>
            </a:r>
          </a:p>
          <a:p>
            <a:pPr lvl="1"/>
            <a:r>
              <a:rPr lang="en-IE" sz="2200" dirty="0"/>
              <a:t>MAC, Linux, Windows 10+</a:t>
            </a:r>
          </a:p>
          <a:p>
            <a:r>
              <a:rPr lang="en-IE" sz="2200" dirty="0"/>
              <a:t>SSH widely used in Cloud Computing</a:t>
            </a:r>
          </a:p>
          <a:p>
            <a:pPr lvl="1"/>
            <a:r>
              <a:rPr lang="en-IE" sz="2200" dirty="0"/>
              <a:t>Access remote VMs in the cloud using SSH</a:t>
            </a:r>
          </a:p>
          <a:p>
            <a:pPr lvl="1"/>
            <a:r>
              <a:rPr lang="en-IE" sz="2200" dirty="0"/>
              <a:t>You will see it again in Dev Ops</a:t>
            </a:r>
          </a:p>
          <a:p>
            <a:r>
              <a:rPr lang="en-IE" sz="2600" dirty="0">
                <a:hlinkClick r:id="rId3"/>
              </a:rPr>
              <a:t>https://www.youtube.com/watch?v=Atbl7D_yPug</a:t>
            </a:r>
            <a:endParaRPr lang="en-IE" sz="2600" dirty="0"/>
          </a:p>
          <a:p>
            <a:pPr marL="0" indent="0">
              <a:buNone/>
            </a:pPr>
            <a:r>
              <a:rPr lang="en-IE" sz="2600" dirty="0"/>
              <a:t>https://www.linode.com/</a:t>
            </a:r>
          </a:p>
          <a:p>
            <a:pPr marL="0" indent="0">
              <a:buNone/>
            </a:pPr>
            <a:endParaRPr lang="en-IE" sz="2200" dirty="0"/>
          </a:p>
        </p:txBody>
      </p:sp>
      <p:pic>
        <p:nvPicPr>
          <p:cNvPr id="5" name="Picture 4" descr="Text&#10;&#10;Description automatically generated">
            <a:extLst>
              <a:ext uri="{FF2B5EF4-FFF2-40B4-BE49-F238E27FC236}">
                <a16:creationId xmlns:a16="http://schemas.microsoft.com/office/drawing/2014/main" id="{DBA2AAD6-BFEA-4F7A-999C-5D14101F7B7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02"/>
          <a:stretch/>
        </p:blipFill>
        <p:spPr>
          <a:xfrm>
            <a:off x="8150769" y="329183"/>
            <a:ext cx="3440358" cy="3429969"/>
          </a:xfrm>
          <a:prstGeom prst="rect">
            <a:avLst/>
          </a:prstGeom>
        </p:spPr>
      </p:pic>
      <p:pic>
        <p:nvPicPr>
          <p:cNvPr id="4" name="Online Media 3" title="What is SSH (Secure Shell)?">
            <a:hlinkClick r:id="" action="ppaction://media"/>
            <a:extLst>
              <a:ext uri="{FF2B5EF4-FFF2-40B4-BE49-F238E27FC236}">
                <a16:creationId xmlns:a16="http://schemas.microsoft.com/office/drawing/2014/main" id="{51DF1D3D-62F3-4682-9D3C-4F9A1C141689}"/>
              </a:ext>
            </a:extLst>
          </p:cNvPr>
          <p:cNvPicPr>
            <a:picLocks noRot="1" noChangeAspect="1"/>
          </p:cNvPicPr>
          <p:nvPr>
            <a:videoFile r:link="rId1"/>
          </p:nvPr>
        </p:nvPicPr>
        <p:blipFill>
          <a:blip r:embed="rId6"/>
          <a:stretch>
            <a:fillRect/>
          </a:stretch>
        </p:blipFill>
        <p:spPr>
          <a:xfrm>
            <a:off x="7935900" y="4079193"/>
            <a:ext cx="3851808" cy="2176272"/>
          </a:xfrm>
          <a:prstGeom prst="rect">
            <a:avLst/>
          </a:prstGeom>
        </p:spPr>
      </p:pic>
    </p:spTree>
    <p:extLst>
      <p:ext uri="{BB962C8B-B14F-4D97-AF65-F5344CB8AC3E}">
        <p14:creationId xmlns:p14="http://schemas.microsoft.com/office/powerpoint/2010/main" val="394866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917</Words>
  <Application>Microsoft Office PowerPoint</Application>
  <PresentationFormat>Widescreen</PresentationFormat>
  <Paragraphs>131</Paragraphs>
  <Slides>17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맑은 고딕</vt:lpstr>
      <vt:lpstr>Arial</vt:lpstr>
      <vt:lpstr>Calibri</vt:lpstr>
      <vt:lpstr>Calibri Light</vt:lpstr>
      <vt:lpstr>Office Theme</vt:lpstr>
      <vt:lpstr>Raspberry Pi/ SenseHAT  Introduction</vt:lpstr>
      <vt:lpstr>What is a Raspberry Pi?</vt:lpstr>
      <vt:lpstr>Raspberry Pi - Storage</vt:lpstr>
      <vt:lpstr>History</vt:lpstr>
      <vt:lpstr>Raspberry Pi - Hardware</vt:lpstr>
      <vt:lpstr>Getting Started -Conventional</vt:lpstr>
      <vt:lpstr>Getting Started –Headless</vt:lpstr>
      <vt:lpstr>Secure Shell (SSH)</vt:lpstr>
      <vt:lpstr>SSH: </vt:lpstr>
      <vt:lpstr>Using Secure Shell</vt:lpstr>
      <vt:lpstr>Raspberry Pi - Hardware</vt:lpstr>
      <vt:lpstr>Warning  - Don't fry your RPi</vt:lpstr>
      <vt:lpstr>Warning  - Don't fry your Rpi Physical Stuff….</vt:lpstr>
      <vt:lpstr>SenseHAT</vt:lpstr>
      <vt:lpstr>Other things you can do with RPi – Physical Computing</vt:lpstr>
      <vt:lpstr>Setting Up Your Pi  - Attaching the SenseHAT</vt:lpstr>
      <vt:lpstr>Setting up your RPi – Installing an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 Walsh</dc:creator>
  <cp:lastModifiedBy>Frank X Walsh</cp:lastModifiedBy>
  <cp:revision>10</cp:revision>
  <dcterms:created xsi:type="dcterms:W3CDTF">2020-10-07T08:43:24Z</dcterms:created>
  <dcterms:modified xsi:type="dcterms:W3CDTF">2021-10-13T10:51:43Z</dcterms:modified>
</cp:coreProperties>
</file>